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  <p:sldMasterId id="2147483826" r:id="rId2"/>
  </p:sldMasterIdLst>
  <p:notesMasterIdLst>
    <p:notesMasterId r:id="rId14"/>
  </p:notesMasterIdLst>
  <p:sldIdLst>
    <p:sldId id="435" r:id="rId3"/>
    <p:sldId id="278" r:id="rId4"/>
    <p:sldId id="258" r:id="rId5"/>
    <p:sldId id="290" r:id="rId6"/>
    <p:sldId id="451" r:id="rId7"/>
    <p:sldId id="456" r:id="rId8"/>
    <p:sldId id="452" r:id="rId9"/>
    <p:sldId id="453" r:id="rId10"/>
    <p:sldId id="454" r:id="rId11"/>
    <p:sldId id="455" r:id="rId12"/>
    <p:sldId id="45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AF8099-EF7A-4902-BEAF-FCEBA3A96581}">
          <p14:sldIdLst>
            <p14:sldId id="435"/>
            <p14:sldId id="278"/>
            <p14:sldId id="258"/>
            <p14:sldId id="290"/>
            <p14:sldId id="451"/>
            <p14:sldId id="456"/>
            <p14:sldId id="452"/>
            <p14:sldId id="453"/>
            <p14:sldId id="454"/>
            <p14:sldId id="455"/>
            <p14:sldId id="450"/>
          </p14:sldIdLst>
        </p14:section>
        <p14:section name="Раздел без заголовка" id="{C2941496-6918-45D6-B66F-94CB8BA0A5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126">
          <p15:clr>
            <a:srgbClr val="A4A3A4"/>
          </p15:clr>
        </p15:guide>
        <p15:guide id="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FF"/>
    <a:srgbClr val="0A4E10"/>
    <a:srgbClr val="5CEA6A"/>
    <a:srgbClr val="FF99CC"/>
    <a:srgbClr val="FFCC66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9" autoAdjust="0"/>
    <p:restoredTop sz="94008" autoAdjust="0"/>
  </p:normalViewPr>
  <p:slideViewPr>
    <p:cSldViewPr>
      <p:cViewPr varScale="1">
        <p:scale>
          <a:sx n="72" d="100"/>
          <a:sy n="72" d="100"/>
        </p:scale>
        <p:origin x="108" y="456"/>
      </p:cViewPr>
      <p:guideLst>
        <p:guide orient="horz" pos="2160"/>
        <p:guide orient="horz" pos="3126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D0A940C-6F7F-4B00-95DF-37DA6D9C101A}" type="datetimeFigureOut">
              <a:rPr lang="ru-RU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B32F816-AE76-4057-9624-1AD12AE344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8BE093-9240-4FA5-8AA2-7EA4DE5579DB}" type="slidenum">
              <a:rPr lang="ru-RU">
                <a:cs typeface="Arial" charset="0"/>
              </a:rPr>
              <a:pPr/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1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2F816-AE76-4057-9624-1AD12AE344A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BFCCE-A8B2-4448-AEA7-E16B33319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F0EDD-808F-457A-9977-CE6D31CAD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E6CA7-58A9-4BE4-87D0-194212F9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F9060-3BD7-49D2-9201-8D59102C9EBA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00858-3C4F-4E51-96A0-31E15389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A3F36-55FB-4C5A-814C-AC7889AD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5CC1-5E2D-4952-8AE0-6EEAD32EE1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9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D8CFC-6EAC-4DF6-9BD5-BE6DB2EE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8E382-2EF2-4ABB-81DC-42579DB5E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4059B-B442-43BD-97C4-9D519812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15A05-9CDA-4D82-B1CB-3ACCF008581C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553AA-8923-4893-9639-2ECA0266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8816-FA7B-4C59-A3D6-4DCB6CE4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56192-60DE-41C5-8B82-497E5FE2D63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5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8EB98-9875-4AD7-B5F2-859D3B9A2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B2AA12-8E08-4394-B6EC-409B041A1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B4B26-08D6-42B4-8595-50A27D5F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4B7D5-6517-40A6-A263-7891EC13BFB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01F43-E656-4864-A167-2D958A31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DA0D6-FEF1-4CC3-8DB4-A7D7D6E0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31A7F-DE16-4FDC-8E1B-FA7DDB86D6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36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43D3-DE77-4F93-AD6F-4DA02F2F0BE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0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7392-F7F4-4AB9-BEBC-C76A427DE21A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8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76A3-4971-4F02-800B-B342E84416FB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8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C832-013E-48F9-90CB-D50A5AF73F4D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3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CECAC-45AC-4645-8F47-3726F028E3A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0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0EE0-29F1-4D8D-905F-DD0C5CB73307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60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7A0A-7C2B-4E9E-ADF8-BF07985E183C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7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B6B8-A58C-48E4-856D-A2B0FB34CB9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2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D90F-7BFC-4B8C-B8F0-F6E48D6C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C07A1-8442-47A6-ACE3-0501528C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1278-4FCD-4FAC-9ACD-62E7D8F0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A59DD-5BBB-4265-8753-3113224E01C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617-0E48-4D0E-9EB5-A673FFAD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07016-C3DC-4286-ACEF-7E88355D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2C7-55EE-430D-8B52-819ACDA29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3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1C88-830E-4BCF-B429-FAD30124E0AF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9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3C4E-E1D0-4B4F-A447-80623ECA6C67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9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6DB7-4879-4A61-B0DF-1F80D3E0361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191F-CEB2-4408-9C5F-DC3B32BC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0AAEE-0425-4BA5-B2B5-94D818EC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9A25-66D8-4618-AEB8-83E88477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A2FFF-A761-4E22-AE8A-D7C2B1B30F03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64A0B-5BE1-4816-995D-60CBA182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33271-DD93-41A8-9475-D47383E0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CE2C-9EE7-4A8E-8152-B3E5F94AE9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52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1A23B-3010-4EA7-B7A5-3349855E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566AE-1BEF-4D0C-B1D7-D24A2F5EE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8E726-E523-4C2C-8D59-4EC7CAA48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32A25-E729-4424-BD3B-8102C1B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3779C-B53A-4369-BD68-E0FF52E88DD1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72C77-2F96-452A-B6C4-6C3411D1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38CC-92B3-49AC-B558-A8AE96C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76B9-E31A-4F76-A194-0B92AF021D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6D6B1-F3B8-4623-85EA-BB1AE735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D53EF-84E4-4D7C-B45A-DE1379F88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71ED8A-8323-4C8C-951C-F54DD7FB3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A3E046-DFAB-4F68-B749-53AC5D2F2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72B02-52B1-44F6-AEA2-85CE9EDB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3F8DF3-0A52-4CFC-B1A6-E54A81F9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D819B-37CC-4C8F-A0DE-4606E7F3C9D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9315FA-E99B-42B2-9D93-B94DFB6B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63F61E-DDAB-4B76-A54B-2B05B23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450-08EE-4F63-ADB6-D30E235273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45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D3761-FA66-47FC-9347-12C8C44A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9671FE-B446-454B-BA92-238AF0FB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4BC67-99DB-4A18-A511-CBC72C55562E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9A0111-308C-4CEE-8A49-8F3B85E1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3A2F9-ED0F-449E-BD57-3650E22D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CF36-B5DB-4D7C-8FFD-88F9910B63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D6CEA8-44BA-4868-9F10-3049C73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00E2-329C-40F8-9B4B-B56F72577A99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8C546-013E-4DD5-9782-06700123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691B59-F5A2-46D4-8C2B-8C340785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AC2E4-ED22-409D-A80E-7455BEFCB6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56AA2-11A1-4FCD-8278-2F43F5F2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6EEE2-BEDB-4D71-9976-480A0F47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088DE-6647-47F1-8B53-D77046069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BC0BF-BD98-4183-9B14-45CB774B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E4BF0-CEF3-4FBC-B209-EE4447AE670D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81554-4096-410E-8F64-10FCCCE5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DAF1D-2A46-439F-B067-0805EB52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55A55-52A8-4D29-A1D8-DA892BF195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1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E057E-C27D-4C8C-9672-05CDC03B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2C034F-5EBF-475A-9B42-6DA4F587E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8B932E-A755-4508-9B49-80C6E676F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6D1AE-B173-44BC-8B4E-6C23C7B9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FBE99-D729-478C-8D45-E37A1B78738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798666-3553-41AC-8A8D-DB575C5B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D45D5-BC02-44AA-A368-9B434361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D2668-F91F-450F-BDBE-60832E7F79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60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D766-B698-4147-8DBA-F32FDD5F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71FF3-C63B-44EE-AE6B-1977A33B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F0E6F-939E-4074-8DDB-F65AFEA6E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6E1F65-36F8-4907-B68F-E82A04760069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8E4CE-9675-4ED8-B399-0C38FD841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42013-0E82-42C8-9E78-63F4219F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17992C-1E86-47C6-9960-EE78707A9664}" type="datetime1">
              <a:rPr lang="ru-RU" smtClean="0"/>
              <a:pPr>
                <a:defRPr/>
              </a:pPr>
              <a:t>16.06.2022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900" y="275167"/>
            <a:ext cx="2133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D62B2"/>
                </a:solidFill>
                <a:latin typeface="+mn-lt"/>
              </a:defRPr>
            </a:lvl1pPr>
          </a:lstStyle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85725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2858555"/>
            <a:ext cx="9144002" cy="4110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" y="4992914"/>
            <a:ext cx="3980678" cy="72648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495087" y="5147697"/>
            <a:ext cx="4272414" cy="509152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ОБЪЕДИНЯЯ ЗНАНИЕМ ЛЮДЕЙ РАЗНЫХ КУЛЬТУР, РУДН ФОРМИРУЕТ ЛИДЕРОВ, КОТОРЫЕ ДЕЛАЮТ МИР ЛУЧШЕ</a:t>
            </a:r>
          </a:p>
          <a:p>
            <a:pPr algn="ctr"/>
            <a:endParaRPr lang="en-US" sz="1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659657"/>
            <a:ext cx="5512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solidFill>
                  <a:srgbClr val="002060"/>
                </a:solidFill>
                <a:latin typeface="Arial Black" panose="020B0A04020102020204" pitchFamily="34" charset="0"/>
              </a:rPr>
              <a:t>ВЫСШАЯ ШКОЛА </a:t>
            </a:r>
          </a:p>
          <a:p>
            <a:pPr algn="ctr"/>
            <a:r>
              <a:rPr lang="ru-RU" sz="1400">
                <a:solidFill>
                  <a:srgbClr val="002060"/>
                </a:solidFill>
                <a:latin typeface="Arial Black" panose="020B0A04020102020204" pitchFamily="34" charset="0"/>
              </a:rPr>
              <a:t>ПРОМЫШЛЕННОЙ ПОЛИТИКИ И ПРЕДПРИНИМАТЕЛЬСТВА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7" y="3078160"/>
            <a:ext cx="979960" cy="6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286752" y="1398321"/>
            <a:ext cx="7020629" cy="1711675"/>
          </a:xfrm>
        </p:spPr>
        <p:txBody>
          <a:bodyPr>
            <a:noAutofit/>
          </a:bodyPr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подготовки кадров 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квалификации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48E842-8509-4CCA-A226-2D03BD8C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3281299"/>
            <a:ext cx="3721084" cy="16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9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93A2DB4-C90A-4D39-827F-E9690A12F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13458"/>
              </p:ext>
            </p:extLst>
          </p:nvPr>
        </p:nvGraphicFramePr>
        <p:xfrm>
          <a:off x="457200" y="836712"/>
          <a:ext cx="8229601" cy="5184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6045">
                  <a:extLst>
                    <a:ext uri="{9D8B030D-6E8A-4147-A177-3AD203B41FA5}">
                      <a16:colId xmlns:a16="http://schemas.microsoft.com/office/drawing/2014/main" val="1709777027"/>
                    </a:ext>
                  </a:extLst>
                </a:gridCol>
                <a:gridCol w="2826045">
                  <a:extLst>
                    <a:ext uri="{9D8B030D-6E8A-4147-A177-3AD203B41FA5}">
                      <a16:colId xmlns:a16="http://schemas.microsoft.com/office/drawing/2014/main" val="3372255311"/>
                    </a:ext>
                  </a:extLst>
                </a:gridCol>
                <a:gridCol w="2080443">
                  <a:extLst>
                    <a:ext uri="{9D8B030D-6E8A-4147-A177-3AD203B41FA5}">
                      <a16:colId xmlns:a16="http://schemas.microsoft.com/office/drawing/2014/main" val="3878365360"/>
                    </a:ext>
                  </a:extLst>
                </a:gridCol>
                <a:gridCol w="497068">
                  <a:extLst>
                    <a:ext uri="{9D8B030D-6E8A-4147-A177-3AD203B41FA5}">
                      <a16:colId xmlns:a16="http://schemas.microsoft.com/office/drawing/2014/main" val="744061935"/>
                    </a:ext>
                  </a:extLst>
                </a:gridCol>
              </a:tblGrid>
              <a:tr h="231432"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Мотивационное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письмо от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25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баллов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83734"/>
                  </a:ext>
                </a:extLst>
              </a:tr>
              <a:tr h="936688">
                <a:tc rowSpan="4"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 письма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Представленная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абитуриентом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аргументация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формальна,</a:t>
                      </a:r>
                      <a:endParaRPr lang="ru-RU" sz="1100">
                        <a:effectLst/>
                      </a:endParaRPr>
                    </a:p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неубедительна,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недостаточно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развернута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малосодержательна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7251627"/>
                  </a:ext>
                </a:extLst>
              </a:tr>
              <a:tr h="135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958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Представленная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аргументация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достаточно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оригинальная,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творческая,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но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недостаточно убедительно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свидетельствует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 желании</a:t>
                      </a:r>
                      <a:endParaRPr lang="ru-RU" sz="1100">
                        <a:effectLst/>
                      </a:endParaRPr>
                    </a:p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абитуриента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осваивать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именно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данную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Программу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2002852"/>
                  </a:ext>
                </a:extLst>
              </a:tr>
              <a:tr h="1457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Представлена развернутая, убедительная и содержательная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аргументация в пользу обучения на Программе, но доводы,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приводимые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абитуриентом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свою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поддержку,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не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полностью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обоснованы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1816172"/>
                  </a:ext>
                </a:extLst>
              </a:tr>
              <a:tr h="967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Представлена развернутая, убедительная и содержательная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аргументация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абитуриента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пользу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обучения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Программе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404589"/>
                  </a:ext>
                </a:extLst>
              </a:tr>
              <a:tr h="231432"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</a:t>
                      </a:r>
                      <a:r>
                        <a:rPr lang="ru-RU" sz="1200">
                          <a:effectLst/>
                        </a:rPr>
                        <a:t>100 баллов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770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40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6" name="Picture 2" descr="ÐÐ°ÑÑÐ¸Ð½ÐºÐ¸ Ð¿Ð¾ Ð·Ð°Ð¿ÑÐ¾ÑÑ Ð»Ð¾Ð³Ð¾ÑÐ¸Ð¿ ÑÑÐ´Ð½">
            <a:extLst>
              <a:ext uri="{FF2B5EF4-FFF2-40B4-BE49-F238E27FC236}">
                <a16:creationId xmlns:a16="http://schemas.microsoft.com/office/drawing/2014/main" id="{42364354-52F1-4A93-89A3-558F5B44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853" y="243134"/>
            <a:ext cx="3107579" cy="1097633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2968F8-2974-4A45-9552-04DC432860D2}"/>
              </a:ext>
            </a:extLst>
          </p:cNvPr>
          <p:cNvSpPr/>
          <p:nvPr/>
        </p:nvSpPr>
        <p:spPr>
          <a:xfrm>
            <a:off x="611560" y="1544349"/>
            <a:ext cx="7704856" cy="1134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https://cdn.pixabay.com/photo/2015/11/03/09/30/contract-1020434_1280.jpg">
            <a:extLst>
              <a:ext uri="{FF2B5EF4-FFF2-40B4-BE49-F238E27FC236}">
                <a16:creationId xmlns:a16="http://schemas.microsoft.com/office/drawing/2014/main" id="{42308A1C-65E1-4FF5-8057-6C2C43EED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22154"/>
          <a:stretch/>
        </p:blipFill>
        <p:spPr bwMode="auto">
          <a:xfrm>
            <a:off x="683568" y="2492896"/>
            <a:ext cx="2952328" cy="435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380C02-E1C6-45A0-8878-011258B2BC78}"/>
              </a:ext>
            </a:extLst>
          </p:cNvPr>
          <p:cNvSpPr/>
          <p:nvPr/>
        </p:nvSpPr>
        <p:spPr>
          <a:xfrm rot="10800000" flipV="1">
            <a:off x="1043607" y="1682306"/>
            <a:ext cx="5760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07084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16631"/>
            <a:ext cx="8712968" cy="145297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/>
              <a:t>   </a:t>
            </a:r>
          </a:p>
          <a:p>
            <a:r>
              <a:rPr lang="ru-RU" sz="1400" b="1" dirty="0"/>
              <a:t>Федеральное государственное автономное образовательное учреждение высшего образования</a:t>
            </a:r>
            <a:endParaRPr lang="ru-RU" sz="1400" dirty="0"/>
          </a:p>
          <a:p>
            <a:r>
              <a:rPr lang="ru-RU" b="1" dirty="0"/>
              <a:t>              «РОССИЙСКИЙ   УНИВЕРСИТЕТ   ДРУЖБЫ   НАРОДОВ»</a:t>
            </a:r>
            <a:endParaRPr lang="ru-RU" dirty="0"/>
          </a:p>
          <a:p>
            <a:r>
              <a:rPr lang="ru-RU" b="1" dirty="0"/>
              <a:t>ВЫСШАЯ ШКОЛА ПРОМЫШЛЕННОЙ ПОЛИТИКИ И ПРЕДПРИНИМАТЕЛЬСТВА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9388" y="2276475"/>
            <a:ext cx="8772525" cy="3540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700" dirty="0"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5A85E5B-4D34-984C-B967-5E95666131CD}"/>
              </a:ext>
            </a:extLst>
          </p:cNvPr>
          <p:cNvSpPr/>
          <p:nvPr/>
        </p:nvSpPr>
        <p:spPr>
          <a:xfrm>
            <a:off x="1469231" y="1686239"/>
            <a:ext cx="6192837" cy="135624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/>
              <a:t>                                                                         УТВЕРЖДЕНО</a:t>
            </a:r>
            <a:endParaRPr lang="ru-RU" dirty="0"/>
          </a:p>
          <a:p>
            <a:r>
              <a:rPr lang="ru-RU" b="1" dirty="0"/>
              <a:t>                                                              </a:t>
            </a:r>
            <a:r>
              <a:rPr lang="ru-RU" dirty="0"/>
              <a:t>Ученым Советом </a:t>
            </a:r>
            <a:r>
              <a:rPr lang="ru-RU" dirty="0" err="1"/>
              <a:t>ВШППиП</a:t>
            </a:r>
            <a:endParaRPr lang="ru-RU" dirty="0"/>
          </a:p>
          <a:p>
            <a:r>
              <a:rPr lang="ru-RU" dirty="0"/>
              <a:t>                                                              от «</a:t>
            </a:r>
            <a:r>
              <a:rPr lang="ru-RU" u="sng" dirty="0"/>
              <a:t>28</a:t>
            </a:r>
            <a:r>
              <a:rPr lang="ru-RU" dirty="0"/>
              <a:t>» </a:t>
            </a:r>
            <a:r>
              <a:rPr lang="ru-RU" u="sng" dirty="0"/>
              <a:t>января 2022 года</a:t>
            </a:r>
            <a:r>
              <a:rPr lang="ru-RU" dirty="0"/>
              <a:t>,</a:t>
            </a:r>
          </a:p>
          <a:p>
            <a:r>
              <a:rPr lang="ru-RU" dirty="0"/>
              <a:t>                                                              протокол №6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1">
            <a:extLst>
              <a:ext uri="{FF2B5EF4-FFF2-40B4-BE49-F238E27FC236}">
                <a16:creationId xmlns:a16="http://schemas.microsoft.com/office/drawing/2014/main" id="{09719065-51C9-4DC2-ABFD-76F841388296}"/>
              </a:ext>
            </a:extLst>
          </p:cNvPr>
          <p:cNvSpPr/>
          <p:nvPr/>
        </p:nvSpPr>
        <p:spPr>
          <a:xfrm>
            <a:off x="899592" y="3429001"/>
            <a:ext cx="7705745" cy="31538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cap="all" dirty="0"/>
              <a:t>                           Программа ВСТУПИТЕЛЬНЫХ ИСПЫТАНИЙ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/>
              <a:t>                для поступающих в магистратуру по направлениям: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З8.04.02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«Менеджмент»;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38.04.01- «Экономика»;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27.04.04 - «Управление в технических системах»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60094"/>
            <a:ext cx="8775953" cy="14310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/>
              <a:t>                         ПОРЯДОК ПРОВЕДЕНИЯ ВСТУПИТЕЛЬНОГО ИСПЫТАНИЯ</a:t>
            </a:r>
            <a:endParaRPr lang="ru-RU" dirty="0"/>
          </a:p>
          <a:p>
            <a:r>
              <a:rPr lang="ru-RU" b="1" dirty="0"/>
              <a:t>       по  форме портфолио на программы подготовки кадров в магистратуру     </a:t>
            </a:r>
          </a:p>
          <a:p>
            <a:r>
              <a:rPr lang="ru-RU" b="1" dirty="0"/>
              <a:t>     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3617-B69C-47B7-A0F6-F341F2FD90C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2C1812-A4DC-DF48-BACC-558E4B342558}"/>
              </a:ext>
            </a:extLst>
          </p:cNvPr>
          <p:cNvSpPr/>
          <p:nvPr/>
        </p:nvSpPr>
        <p:spPr>
          <a:xfrm>
            <a:off x="-13253" y="1551199"/>
            <a:ext cx="8883457" cy="6270289"/>
          </a:xfrm>
          <a:prstGeom prst="roundRect">
            <a:avLst>
              <a:gd name="adj" fmla="val 8606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D17406-4F8E-42B8-BE9D-AF86FAF37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96" y="1559213"/>
            <a:ext cx="825864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ПРОТОКОЛ ОЦЕНКИ ПОРТФОЛИО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Высшая школа промышленной политики и предпринимательства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Факультет / институт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Направление подготовки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38.04.01– Экономика,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Фамилия и. о. поступающего   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Иванов Иван Иванович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Личное дело № </a:t>
            </a:r>
            <a:r>
              <a:rPr kumimoji="0" lang="ru-RU" alt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</a:t>
            </a: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ВД-0001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СТРУКТУРА (ЭЛЕМЕНТЫ) ПОРТФОЛИО, БАЛЛЫ ЗА КАЖДЫЙ ЭЛЕМЕНТ ПОРТФОЛИО И КРИТЕРИИ ОЦЕНИВАНИЯ КАЖДОГО ЭЛЕМЕНТА ПОРТФОЛИО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8E9C030-1672-4973-A0C9-BBF48BBF8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41832"/>
              </p:ext>
            </p:extLst>
          </p:nvPr>
        </p:nvGraphicFramePr>
        <p:xfrm>
          <a:off x="138826" y="3284984"/>
          <a:ext cx="8579298" cy="4320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966">
                  <a:extLst>
                    <a:ext uri="{9D8B030D-6E8A-4147-A177-3AD203B41FA5}">
                      <a16:colId xmlns:a16="http://schemas.microsoft.com/office/drawing/2014/main" val="277128725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6182024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47362845"/>
                    </a:ext>
                  </a:extLst>
                </a:gridCol>
                <a:gridCol w="1337812">
                  <a:extLst>
                    <a:ext uri="{9D8B030D-6E8A-4147-A177-3AD203B41FA5}">
                      <a16:colId xmlns:a16="http://schemas.microsoft.com/office/drawing/2014/main" val="1523525569"/>
                    </a:ext>
                  </a:extLst>
                </a:gridCol>
              </a:tblGrid>
              <a:tr h="1311905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Элемент портфолио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элемента и критерии оценки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Баллы (предусмотренные)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Баллы (полученные)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5336803"/>
                  </a:ext>
                </a:extLst>
              </a:tr>
              <a:tr h="313864">
                <a:tc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7945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Образование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от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0 до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25 баллов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45044"/>
                  </a:ext>
                </a:extLst>
              </a:tr>
              <a:tr h="1197650">
                <a:tc rowSpan="2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Копия документа, подтверждающего уровень образования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4267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 бакалавра, специалиста или магистра по любому</a:t>
                      </a:r>
                      <a:r>
                        <a:rPr lang="ru-RU" sz="1200" spc="-3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направлению,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кроме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профильных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4267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4267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4064406"/>
                  </a:ext>
                </a:extLst>
              </a:tr>
              <a:tr h="1497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0426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 бакалавра, специалиста или магистра по любому</a:t>
                      </a:r>
                      <a:r>
                        <a:rPr lang="ru-RU" sz="1200" spc="-3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направлению,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кроме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профильных с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отличием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426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426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306305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81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98D06B-70C8-4DF4-BE12-FFC2A2EBF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67927"/>
              </p:ext>
            </p:extLst>
          </p:nvPr>
        </p:nvGraphicFramePr>
        <p:xfrm>
          <a:off x="331775" y="1124744"/>
          <a:ext cx="8229600" cy="5159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0891">
                  <a:extLst>
                    <a:ext uri="{9D8B030D-6E8A-4147-A177-3AD203B41FA5}">
                      <a16:colId xmlns:a16="http://schemas.microsoft.com/office/drawing/2014/main" val="4259406718"/>
                    </a:ext>
                  </a:extLst>
                </a:gridCol>
                <a:gridCol w="2216521">
                  <a:extLst>
                    <a:ext uri="{9D8B030D-6E8A-4147-A177-3AD203B41FA5}">
                      <a16:colId xmlns:a16="http://schemas.microsoft.com/office/drawing/2014/main" val="739131691"/>
                    </a:ext>
                  </a:extLst>
                </a:gridCol>
                <a:gridCol w="1622058">
                  <a:extLst>
                    <a:ext uri="{9D8B030D-6E8A-4147-A177-3AD203B41FA5}">
                      <a16:colId xmlns:a16="http://schemas.microsoft.com/office/drawing/2014/main" val="3714016854"/>
                    </a:ext>
                  </a:extLst>
                </a:gridCol>
                <a:gridCol w="1380130">
                  <a:extLst>
                    <a:ext uri="{9D8B030D-6E8A-4147-A177-3AD203B41FA5}">
                      <a16:colId xmlns:a16="http://schemas.microsoft.com/office/drawing/2014/main" val="2167081991"/>
                    </a:ext>
                  </a:extLst>
                </a:gridCol>
              </a:tblGrid>
              <a:tr h="583359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бакалавра,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специалиста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или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магистра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профильному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направлению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404743"/>
                  </a:ext>
                </a:extLst>
              </a:tr>
              <a:tr h="777813">
                <a:tc>
                  <a:txBody>
                    <a:bodyPr/>
                    <a:lstStyle/>
                    <a:p>
                      <a:pPr marL="67945" marR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Диплом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бакалавра,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специалиста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или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магистра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профильному</a:t>
                      </a:r>
                      <a:r>
                        <a:rPr lang="ru-RU" sz="1200" spc="-3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направлению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отличием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5518952"/>
                  </a:ext>
                </a:extLst>
              </a:tr>
              <a:tr h="297756">
                <a:tc gridSpan="4"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Проектно-практическая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и/или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научная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деятельность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0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25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баллов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81141"/>
                  </a:ext>
                </a:extLst>
              </a:tr>
              <a:tr h="972266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подтверждающего документа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Опыт профессионально-практической деятельности подтвержденный</a:t>
                      </a:r>
                      <a:r>
                        <a:rPr lang="ru-RU" sz="1200" spc="-335">
                          <a:effectLst/>
                        </a:rPr>
                        <a:t>    </a:t>
                      </a:r>
                      <a:r>
                        <a:rPr lang="ru-RU" sz="1200">
                          <a:effectLst/>
                        </a:rPr>
                        <a:t>копией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трудового договора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или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копией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трудовой книжки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0760381"/>
                  </a:ext>
                </a:extLst>
              </a:tr>
              <a:tr h="2527891">
                <a:tc>
                  <a:txBody>
                    <a:bodyPr/>
                    <a:lstStyle/>
                    <a:p>
                      <a:pPr marL="67945" marR="69850"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985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Представлена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одна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публикация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общей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тематики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как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российских,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так</a:t>
                      </a:r>
                      <a:r>
                        <a:rPr lang="ru-RU" sz="1200" spc="-3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зарубежных научных журналах (подтверждением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служит</a:t>
                      </a:r>
                      <a:endParaRPr lang="ru-RU" sz="1100" dirty="0">
                        <a:effectLst/>
                      </a:endParaRPr>
                    </a:p>
                    <a:p>
                      <a:pPr marL="67945" marR="31432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электронная ссылка на соответствующую базу данных, по которой</a:t>
                      </a:r>
                      <a:r>
                        <a:rPr lang="ru-RU" sz="1200" spc="-3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возможно оценить принадлежность соискателя к авторству данной</a:t>
                      </a:r>
                      <a:r>
                        <a:rPr lang="ru-RU" sz="1200" spc="-3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публикации)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199732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D1FD647-8083-470F-BFD9-C11F920D0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56954"/>
              </p:ext>
            </p:extLst>
          </p:nvPr>
        </p:nvGraphicFramePr>
        <p:xfrm>
          <a:off x="331775" y="1124744"/>
          <a:ext cx="8229600" cy="51491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0891">
                  <a:extLst>
                    <a:ext uri="{9D8B030D-6E8A-4147-A177-3AD203B41FA5}">
                      <a16:colId xmlns:a16="http://schemas.microsoft.com/office/drawing/2014/main" val="4259406718"/>
                    </a:ext>
                  </a:extLst>
                </a:gridCol>
                <a:gridCol w="2216521">
                  <a:extLst>
                    <a:ext uri="{9D8B030D-6E8A-4147-A177-3AD203B41FA5}">
                      <a16:colId xmlns:a16="http://schemas.microsoft.com/office/drawing/2014/main" val="739131691"/>
                    </a:ext>
                  </a:extLst>
                </a:gridCol>
                <a:gridCol w="1622058">
                  <a:extLst>
                    <a:ext uri="{9D8B030D-6E8A-4147-A177-3AD203B41FA5}">
                      <a16:colId xmlns:a16="http://schemas.microsoft.com/office/drawing/2014/main" val="3714016854"/>
                    </a:ext>
                  </a:extLst>
                </a:gridCol>
                <a:gridCol w="1380130">
                  <a:extLst>
                    <a:ext uri="{9D8B030D-6E8A-4147-A177-3AD203B41FA5}">
                      <a16:colId xmlns:a16="http://schemas.microsoft.com/office/drawing/2014/main" val="2167081991"/>
                    </a:ext>
                  </a:extLst>
                </a:gridCol>
              </a:tblGrid>
              <a:tr h="972266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0287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Представлена одна публикация как в российских, так и в зарубежных</a:t>
                      </a:r>
                      <a:r>
                        <a:rPr lang="ru-RU" sz="1200" spc="-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журналах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(подтверждением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служит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соответствующую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базу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данных,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которой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оценить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соискателя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авторству</a:t>
                      </a:r>
                      <a:r>
                        <a:rPr lang="ru-RU" sz="1200" spc="-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данной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0760381"/>
                  </a:ext>
                </a:extLst>
              </a:tr>
              <a:tr h="2527891">
                <a:tc>
                  <a:txBody>
                    <a:bodyPr/>
                    <a:lstStyle/>
                    <a:p>
                      <a:pPr marL="67945" marR="69850"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4986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(статья) в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РИНЦ (подтверждением служит</a:t>
                      </a:r>
                      <a:r>
                        <a:rPr lang="ru-RU" sz="1200" spc="-3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ссылка на соответствующую базу данных, по которой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оценить принадлежность соискателя к авторству данной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199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08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D1FD647-8083-470F-BFD9-C11F920D0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37200"/>
              </p:ext>
            </p:extLst>
          </p:nvPr>
        </p:nvGraphicFramePr>
        <p:xfrm>
          <a:off x="331775" y="1124744"/>
          <a:ext cx="8229600" cy="5263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0891">
                  <a:extLst>
                    <a:ext uri="{9D8B030D-6E8A-4147-A177-3AD203B41FA5}">
                      <a16:colId xmlns:a16="http://schemas.microsoft.com/office/drawing/2014/main" val="4259406718"/>
                    </a:ext>
                  </a:extLst>
                </a:gridCol>
                <a:gridCol w="2216521">
                  <a:extLst>
                    <a:ext uri="{9D8B030D-6E8A-4147-A177-3AD203B41FA5}">
                      <a16:colId xmlns:a16="http://schemas.microsoft.com/office/drawing/2014/main" val="739131691"/>
                    </a:ext>
                  </a:extLst>
                </a:gridCol>
                <a:gridCol w="1622058">
                  <a:extLst>
                    <a:ext uri="{9D8B030D-6E8A-4147-A177-3AD203B41FA5}">
                      <a16:colId xmlns:a16="http://schemas.microsoft.com/office/drawing/2014/main" val="3714016854"/>
                    </a:ext>
                  </a:extLst>
                </a:gridCol>
                <a:gridCol w="1380130">
                  <a:extLst>
                    <a:ext uri="{9D8B030D-6E8A-4147-A177-3AD203B41FA5}">
                      <a16:colId xmlns:a16="http://schemas.microsoft.com/office/drawing/2014/main" val="216708199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всероссийских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и/или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3321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практических конференциях (подтверждением служит сертификат</a:t>
                      </a:r>
                      <a:r>
                        <a:rPr lang="ru-RU" sz="1200" spc="-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0760381"/>
                  </a:ext>
                </a:extLst>
              </a:tr>
              <a:tr h="3679464">
                <a:tc>
                  <a:txBody>
                    <a:bodyPr/>
                    <a:lstStyle/>
                    <a:p>
                      <a:pPr marL="67945" marR="69850"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научно-исследовательских,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проектах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(подтверждением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служить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r>
                        <a:rPr lang="ru-RU" sz="1200" spc="-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интернет-источник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росрид,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 коллектив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авторов,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закончен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по нему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прошёл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регистрацию,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либо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подтверждающая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200" spc="-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соискателя,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подписанная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заверенная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установленным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199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D13DD1-FF4F-40A6-856D-BD0631CA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74594"/>
              </p:ext>
            </p:extLst>
          </p:nvPr>
        </p:nvGraphicFramePr>
        <p:xfrm>
          <a:off x="395536" y="1412776"/>
          <a:ext cx="8424937" cy="36248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7223081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2701212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44782566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3918545264"/>
                    </a:ext>
                  </a:extLst>
                </a:gridCol>
              </a:tblGrid>
              <a:tr h="432158">
                <a:tc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Личные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достижения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абитуриента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 до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баллов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03525"/>
                  </a:ext>
                </a:extLst>
              </a:tr>
              <a:tr h="846677">
                <a:tc rowSpan="4"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Копия потверждающего документа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Дипломы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победителей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сертификаты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участия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олимпиадах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конкурсах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научных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8148854"/>
                  </a:ext>
                </a:extLst>
              </a:tr>
              <a:tr h="749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Документы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получении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именной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стипендии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4136100"/>
                  </a:ext>
                </a:extLst>
              </a:tr>
              <a:tr h="749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Документы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прохождении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международной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стажировки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3878633"/>
                  </a:ext>
                </a:extLst>
              </a:tr>
              <a:tr h="846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Прохождение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курсов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повышения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профессиональной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квалификации,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подтвержденное сертификатами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120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939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0F9A8D-82C9-493D-9676-78EA68265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65238"/>
              </p:ext>
            </p:extLst>
          </p:nvPr>
        </p:nvGraphicFramePr>
        <p:xfrm>
          <a:off x="351653" y="1340768"/>
          <a:ext cx="8229600" cy="4889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0891">
                  <a:extLst>
                    <a:ext uri="{9D8B030D-6E8A-4147-A177-3AD203B41FA5}">
                      <a16:colId xmlns:a16="http://schemas.microsoft.com/office/drawing/2014/main" val="1306467803"/>
                    </a:ext>
                  </a:extLst>
                </a:gridCol>
                <a:gridCol w="2216521">
                  <a:extLst>
                    <a:ext uri="{9D8B030D-6E8A-4147-A177-3AD203B41FA5}">
                      <a16:colId xmlns:a16="http://schemas.microsoft.com/office/drawing/2014/main" val="799218118"/>
                    </a:ext>
                  </a:extLst>
                </a:gridCol>
                <a:gridCol w="1622058">
                  <a:extLst>
                    <a:ext uri="{9D8B030D-6E8A-4147-A177-3AD203B41FA5}">
                      <a16:colId xmlns:a16="http://schemas.microsoft.com/office/drawing/2014/main" val="2156546066"/>
                    </a:ext>
                  </a:extLst>
                </a:gridCol>
                <a:gridCol w="1380130">
                  <a:extLst>
                    <a:ext uri="{9D8B030D-6E8A-4147-A177-3AD203B41FA5}">
                      <a16:colId xmlns:a16="http://schemas.microsoft.com/office/drawing/2014/main" val="67200860"/>
                    </a:ext>
                  </a:extLst>
                </a:gridCol>
              </a:tblGrid>
              <a:tr h="485775">
                <a:tc gridSpan="4">
                  <a:txBody>
                    <a:bodyPr/>
                    <a:lstStyle/>
                    <a:p>
                      <a:pPr marL="6794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           Уровень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языковой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подготовки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 0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15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баллов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1739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Копия подтверждающего документа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Удостоверение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повышении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квалификации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иностраным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языкам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07448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знания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английского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языка</a:t>
                      </a:r>
                      <a:r>
                        <a:rPr lang="en-US" sz="1200">
                          <a:effectLst/>
                        </a:rPr>
                        <a:t>,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подтвержденный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сертификатом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IELTS (</a:t>
                      </a:r>
                      <a:r>
                        <a:rPr lang="ru-RU" sz="1200">
                          <a:effectLst/>
                        </a:rPr>
                        <a:t>с оценкой ниже</a:t>
                      </a:r>
                      <a:r>
                        <a:rPr lang="en-US" sz="1200">
                          <a:effectLst/>
                        </a:rPr>
                        <a:t> 6.0), CAE (Certificate in Advanced English)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(Level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B2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оценкой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160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</a:t>
                      </a:r>
                      <a:r>
                        <a:rPr lang="en-US" sz="1200">
                          <a:effectLst/>
                        </a:rPr>
                        <a:t> 179),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BEC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Higher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(Business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English</a:t>
                      </a:r>
                      <a:endParaRPr lang="ru-RU" sz="11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Certificate)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(Level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B2 с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оценкой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от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160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до 179)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047827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знания английского языка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подтвержденный сертификатом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IELTS (</a:t>
                      </a:r>
                      <a:r>
                        <a:rPr lang="ru-RU" sz="1200" dirty="0">
                          <a:effectLst/>
                        </a:rPr>
                        <a:t>с оценкой не ниже</a:t>
                      </a:r>
                      <a:r>
                        <a:rPr lang="en-US" sz="1200" dirty="0">
                          <a:effectLst/>
                        </a:rPr>
                        <a:t> 6.0, </a:t>
                      </a:r>
                      <a:r>
                        <a:rPr lang="ru-RU" sz="1200" dirty="0">
                          <a:effectLst/>
                        </a:rPr>
                        <a:t>но ниже</a:t>
                      </a:r>
                      <a:r>
                        <a:rPr lang="en-US" sz="1200" dirty="0">
                          <a:effectLst/>
                        </a:rPr>
                        <a:t> 7.0), CAE (Certificate in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Advanced English) (Grade C </a:t>
                      </a:r>
                      <a:r>
                        <a:rPr lang="ru-RU" sz="1200" dirty="0">
                          <a:effectLst/>
                        </a:rPr>
                        <a:t>с оценкой от</a:t>
                      </a:r>
                      <a:r>
                        <a:rPr lang="en-US" sz="1200" dirty="0">
                          <a:effectLst/>
                        </a:rPr>
                        <a:t> 180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en-US" sz="1200" dirty="0">
                          <a:effectLst/>
                        </a:rPr>
                        <a:t> 192), BEC Vantage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(Business English Certificate) (Grade A </a:t>
                      </a:r>
                      <a:r>
                        <a:rPr lang="ru-RU" sz="1200" dirty="0">
                          <a:effectLst/>
                        </a:rPr>
                        <a:t>с оценкой от</a:t>
                      </a:r>
                      <a:r>
                        <a:rPr lang="en-US" sz="1200" dirty="0">
                          <a:effectLst/>
                        </a:rPr>
                        <a:t> 180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en-US" sz="1200" dirty="0">
                          <a:effectLst/>
                        </a:rPr>
                        <a:t> 190), BEC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Higher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(Business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English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Certificate)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(Grade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оценкой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180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192)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274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20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id="{78D54777-FF69-4A3D-BB15-3C7542EC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" y="404664"/>
            <a:ext cx="8893150" cy="630931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cap="rnd" algn="ctr">
            <a:solidFill>
              <a:srgbClr val="054361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830272-5DE9-42D5-94B2-34047E8D0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25021"/>
              </p:ext>
            </p:extLst>
          </p:nvPr>
        </p:nvGraphicFramePr>
        <p:xfrm>
          <a:off x="395536" y="1340768"/>
          <a:ext cx="8291264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79233">
                  <a:extLst>
                    <a:ext uri="{9D8B030D-6E8A-4147-A177-3AD203B41FA5}">
                      <a16:colId xmlns:a16="http://schemas.microsoft.com/office/drawing/2014/main" val="3713857916"/>
                    </a:ext>
                  </a:extLst>
                </a:gridCol>
                <a:gridCol w="2663137">
                  <a:extLst>
                    <a:ext uri="{9D8B030D-6E8A-4147-A177-3AD203B41FA5}">
                      <a16:colId xmlns:a16="http://schemas.microsoft.com/office/drawing/2014/main" val="1173436323"/>
                    </a:ext>
                  </a:extLst>
                </a:gridCol>
                <a:gridCol w="1948894">
                  <a:extLst>
                    <a:ext uri="{9D8B030D-6E8A-4147-A177-3AD203B41FA5}">
                      <a16:colId xmlns:a16="http://schemas.microsoft.com/office/drawing/2014/main" val="3817996153"/>
                    </a:ext>
                  </a:extLst>
                </a:gridCol>
              </a:tblGrid>
              <a:tr h="1909829">
                <a:tc>
                  <a:txBody>
                    <a:bodyPr/>
                    <a:lstStyle/>
                    <a:p>
                      <a:pPr marL="67945" marR="9588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знания английского языка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ru-RU" sz="1200">
                          <a:effectLst/>
                        </a:rPr>
                        <a:t>подтвержденный сертификатом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IELTS (</a:t>
                      </a:r>
                      <a:r>
                        <a:rPr lang="ru-RU" sz="1200">
                          <a:effectLst/>
                        </a:rPr>
                        <a:t>с оценкой не ниже</a:t>
                      </a:r>
                      <a:r>
                        <a:rPr lang="en-US" sz="1200">
                          <a:effectLst/>
                        </a:rPr>
                        <a:t> 7.0, </a:t>
                      </a:r>
                      <a:r>
                        <a:rPr lang="ru-RU" sz="1200">
                          <a:effectLst/>
                        </a:rPr>
                        <a:t>но ниже</a:t>
                      </a:r>
                      <a:r>
                        <a:rPr lang="en-US" sz="1200">
                          <a:effectLst/>
                        </a:rPr>
                        <a:t> 8.0), CAE (Certificate in</a:t>
                      </a:r>
                      <a:r>
                        <a:rPr lang="en-US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Advanced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English)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(Grade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оценкой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193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199),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Higher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(Business</a:t>
                      </a:r>
                      <a:r>
                        <a:rPr lang="en-US" sz="1200" spc="-3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English Certificate)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(Grade B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оценкой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193 </a:t>
                      </a:r>
                      <a:r>
                        <a:rPr lang="ru-RU" sz="1200">
                          <a:effectLst/>
                        </a:rPr>
                        <a:t>до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199)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1394130"/>
                  </a:ext>
                </a:extLst>
              </a:tr>
              <a:tr h="1925193">
                <a:tc>
                  <a:txBody>
                    <a:bodyPr/>
                    <a:lstStyle/>
                    <a:p>
                      <a:pPr marL="67945" marR="19939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знания английского языка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ru-RU" sz="1200">
                          <a:effectLst/>
                        </a:rPr>
                        <a:t>подтвержденный сертификатом</a:t>
                      </a:r>
                      <a:r>
                        <a:rPr lang="ru-RU" sz="1200" spc="-3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IELTS (</a:t>
                      </a:r>
                      <a:r>
                        <a:rPr lang="ru-RU" sz="1200">
                          <a:effectLst/>
                        </a:rPr>
                        <a:t>с оценкой не ниже</a:t>
                      </a:r>
                      <a:r>
                        <a:rPr lang="en-US" sz="1200">
                          <a:effectLst/>
                        </a:rPr>
                        <a:t> 8.0), CAE (Certificate in Advanced English)</a:t>
                      </a:r>
                      <a:r>
                        <a:rPr lang="en-US" sz="1200" spc="-3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(Grade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оценкой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200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</a:t>
                      </a:r>
                      <a:r>
                        <a:rPr lang="en-US" sz="1200">
                          <a:effectLst/>
                        </a:rPr>
                        <a:t> 210),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BEC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Higher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(Business English</a:t>
                      </a:r>
                      <a:endParaRPr lang="ru-RU" sz="1100">
                        <a:effectLst/>
                      </a:endParaRPr>
                    </a:p>
                    <a:p>
                      <a:pPr marL="67945" algn="just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Certificate)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(Grade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с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оценкой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от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200 до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210)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1217416"/>
                  </a:ext>
                </a:extLst>
              </a:tr>
              <a:tr h="845498">
                <a:tc>
                  <a:txBody>
                    <a:bodyPr/>
                    <a:lstStyle/>
                    <a:p>
                      <a:pPr marL="6794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Диплом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переводчика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сфере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профессиональных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коммуникаций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042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3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6628</TotalTime>
  <Words>873</Words>
  <Application>Microsoft Office PowerPoint</Application>
  <PresentationFormat>Экран (4:3)</PresentationFormat>
  <Paragraphs>156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Веруня</dc:creator>
  <cp:lastModifiedBy>Кирьякова Марина Васильевна</cp:lastModifiedBy>
  <cp:revision>232</cp:revision>
  <dcterms:created xsi:type="dcterms:W3CDTF">2011-11-25T13:44:23Z</dcterms:created>
  <dcterms:modified xsi:type="dcterms:W3CDTF">2022-06-16T12:38:15Z</dcterms:modified>
</cp:coreProperties>
</file>