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48" r:id="rId2"/>
    <p:sldMasterId id="2147483651" r:id="rId3"/>
    <p:sldMasterId id="2147483650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4"/>
  </p:notesMasterIdLst>
  <p:sldIdLst>
    <p:sldId id="279" r:id="rId9"/>
    <p:sldId id="258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5B4"/>
    <a:srgbClr val="699A48"/>
    <a:srgbClr val="4A80B0"/>
    <a:srgbClr val="62953F"/>
    <a:srgbClr val="277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895E0-B1D4-AC4C-9E33-7F69E86F6F3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76EA-2C12-D347-93D7-547D2E30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2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(си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62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(зеле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AF1956-D085-4CA5-885C-7CDB532AD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4283474"/>
            <a:ext cx="4369777" cy="32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 (си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3">
            <a:extLst>
              <a:ext uri="{FF2B5EF4-FFF2-40B4-BE49-F238E27FC236}">
                <a16:creationId xmlns:a16="http://schemas.microsoft.com/office/drawing/2014/main" id="{04DFCA7B-B236-450F-A58C-6AA518D3B1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0000" y="1458277"/>
            <a:ext cx="8971279" cy="3941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8821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2 зеле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BCD584F-31DB-4BD3-9201-EE14902D6A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0000" y="1458277"/>
            <a:ext cx="8971279" cy="3941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994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 1 (зеле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 2 (си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47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1 (си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1 (зеле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0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8BEAA-0950-4BDA-AFFC-E0E801A69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780A32-CBD9-48E1-BB6A-D304D9E2F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81F6D3-A994-4A91-AC99-64FCE2BB9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39824"/>
            <a:ext cx="12192000" cy="52181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E2CF2C-50F2-436F-9BA7-2E0AFEAE92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4283474"/>
            <a:ext cx="4369777" cy="32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B783A-7E6A-466D-A093-739EB65EC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40610C-A7AE-4B2F-A28F-631C1E79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7C7BCF7-C103-47D7-88BA-DEC517EAC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39824"/>
            <a:ext cx="12192000" cy="52181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34360C-40DD-4634-A4FD-C7F72E1A6D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4283474"/>
            <a:ext cx="4369777" cy="32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185BC1-A285-477F-A449-A97B5DE3E76D}"/>
              </a:ext>
            </a:extLst>
          </p:cNvPr>
          <p:cNvSpPr/>
          <p:nvPr userDrawn="1"/>
        </p:nvSpPr>
        <p:spPr>
          <a:xfrm>
            <a:off x="0" y="6348596"/>
            <a:ext cx="12192000" cy="284480"/>
          </a:xfrm>
          <a:prstGeom prst="rect">
            <a:avLst/>
          </a:prstGeom>
          <a:solidFill>
            <a:srgbClr val="5285B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B9F536-3503-4169-8FC1-CEFC54EEEDCC}"/>
              </a:ext>
            </a:extLst>
          </p:cNvPr>
          <p:cNvSpPr/>
          <p:nvPr userDrawn="1"/>
        </p:nvSpPr>
        <p:spPr>
          <a:xfrm>
            <a:off x="0" y="6633077"/>
            <a:ext cx="12192000" cy="284480"/>
          </a:xfrm>
          <a:prstGeom prst="rect">
            <a:avLst/>
          </a:prstGeom>
          <a:solidFill>
            <a:srgbClr val="4A80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EA628-EE22-46F5-AFAB-CC1CD80A8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49123" r="45999" b="32808"/>
          <a:stretch/>
        </p:blipFill>
        <p:spPr>
          <a:xfrm>
            <a:off x="0" y="0"/>
            <a:ext cx="4196080" cy="12872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921C73-874A-4780-9B16-D943F7937F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77636"/>
            <a:ext cx="881837" cy="820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B84A97-6A65-4B0F-8F0C-33C93E1A9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0" t="36039" b="49747"/>
          <a:stretch/>
        </p:blipFill>
        <p:spPr>
          <a:xfrm>
            <a:off x="7995921" y="0"/>
            <a:ext cx="4196080" cy="180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CF8DFA-96A7-45DF-8B03-F3F648C52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27973" r="33400" b="35242"/>
          <a:stretch/>
        </p:blipFill>
        <p:spPr>
          <a:xfrm>
            <a:off x="11257280" y="82683"/>
            <a:ext cx="7620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7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BB0A08-8279-403A-94C6-AA1C65E85A03}"/>
              </a:ext>
            </a:extLst>
          </p:cNvPr>
          <p:cNvSpPr/>
          <p:nvPr userDrawn="1"/>
        </p:nvSpPr>
        <p:spPr>
          <a:xfrm>
            <a:off x="0" y="6348596"/>
            <a:ext cx="12192000" cy="284480"/>
          </a:xfrm>
          <a:prstGeom prst="rect">
            <a:avLst/>
          </a:prstGeom>
          <a:solidFill>
            <a:srgbClr val="699A4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595BA2F-4B3C-4C1F-AF73-5C5A2F2A126F}"/>
              </a:ext>
            </a:extLst>
          </p:cNvPr>
          <p:cNvSpPr/>
          <p:nvPr userDrawn="1"/>
        </p:nvSpPr>
        <p:spPr>
          <a:xfrm>
            <a:off x="0" y="6633077"/>
            <a:ext cx="12192000" cy="284480"/>
          </a:xfrm>
          <a:prstGeom prst="rect">
            <a:avLst/>
          </a:prstGeom>
          <a:solidFill>
            <a:srgbClr val="6295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CCD3F5-A4FF-4A9C-903B-9F21A9BB5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49123" r="45999" b="32808"/>
          <a:stretch/>
        </p:blipFill>
        <p:spPr>
          <a:xfrm>
            <a:off x="0" y="0"/>
            <a:ext cx="4196080" cy="12872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0784DC-168C-4235-A85C-B2230E3B41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77636"/>
            <a:ext cx="881837" cy="820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5879B1-206D-47CE-8352-695F0A723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0" t="36039" b="49747"/>
          <a:stretch/>
        </p:blipFill>
        <p:spPr>
          <a:xfrm>
            <a:off x="7995921" y="0"/>
            <a:ext cx="4196080" cy="180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4D241-77D9-4FD1-9D52-20456BD02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27973" r="33400" b="35242"/>
          <a:stretch/>
        </p:blipFill>
        <p:spPr>
          <a:xfrm>
            <a:off x="11257280" y="82683"/>
            <a:ext cx="7620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02CDA-CCF8-4E9E-85F2-EB7D67DDD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3E716-34B2-4722-AFC4-AA8A4529A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D05C90-1309-4324-BC3D-7FD5F0475A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5218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F6A81-A60F-4675-A286-5E8F03B9EAAE}"/>
              </a:ext>
            </a:extLst>
          </p:cNvPr>
          <p:cNvSpPr txBox="1"/>
          <p:nvPr userDrawn="1"/>
        </p:nvSpPr>
        <p:spPr>
          <a:xfrm flipH="1">
            <a:off x="1280160" y="264160"/>
            <a:ext cx="1337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KG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9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381992-8934-4625-8439-09F11B7B1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86216B-51C6-4A63-8A26-DE4498711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6B27D0-A1B2-4306-A03A-B092B0C37E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5218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78C00-59F4-4029-B7C3-0DA065C1442C}"/>
              </a:ext>
            </a:extLst>
          </p:cNvPr>
          <p:cNvSpPr txBox="1"/>
          <p:nvPr userDrawn="1"/>
        </p:nvSpPr>
        <p:spPr>
          <a:xfrm flipH="1">
            <a:off x="1280160" y="264160"/>
            <a:ext cx="1337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KG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F321C9-66F3-4771-AC90-5D642D2D9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D4071C-19A9-4978-897F-A32D61265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EFA6DC-BCEE-4CFA-AF9F-60B87DD9F9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5218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56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7C5D88-8F8F-49AA-915F-4894DBF23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>
          <a:xfrm>
            <a:off x="0" y="0"/>
            <a:ext cx="1081453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5BAD4B-834F-4E7D-824F-2D4C49343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5447"/>
          <a:stretch/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D6E60D-8DDC-4C86-AFCC-D7BEE4DF2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5218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71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"/>
          <a:stretch/>
        </p:blipFill>
        <p:spPr>
          <a:xfrm>
            <a:off x="-31396" y="0"/>
            <a:ext cx="12223397" cy="6962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-31395" y="1483535"/>
            <a:ext cx="12223393" cy="54786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94934" y="4618533"/>
            <a:ext cx="4853111" cy="10881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ПОСТУПАЮЩИХ В АСПИРАНТУРУ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46271" y="1242168"/>
            <a:ext cx="6249539" cy="115900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9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01684-E2A0-324B-B752-1A8B78C1754C}"/>
              </a:ext>
            </a:extLst>
          </p:cNvPr>
          <p:cNvSpPr txBox="1"/>
          <p:nvPr/>
        </p:nvSpPr>
        <p:spPr>
          <a:xfrm>
            <a:off x="5341555" y="5536171"/>
            <a:ext cx="620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5.8.7. Методология и технология профессионального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80641-D66A-2D42-80FB-B1511ABAEA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4335877"/>
            <a:ext cx="4286249" cy="18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474CBBA-B372-4B2A-B800-F792D76A1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380" y="1458277"/>
            <a:ext cx="10812780" cy="463391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аспирантуры реализуется на кафедре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языков юридического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института</a:t>
            </a:r>
            <a:endParaRPr lang="ru-RU" sz="2000" b="1" dirty="0">
              <a:solidFill>
                <a:srgbClr val="699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699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</a:t>
            </a:r>
            <a:r>
              <a:rPr lang="ru-RU" sz="2000" b="1" dirty="0" smtClean="0">
                <a:solidFill>
                  <a:srgbClr val="699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ru-RU" sz="2000" b="1" dirty="0">
                <a:solidFill>
                  <a:srgbClr val="699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      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699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обучения: очная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Обучающиеся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программе «Методология и технология профессионального образования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приобретают необходимые навыки и опыт для дальнейшего построения профессиональной карьеры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рамках обучения формируется ряд профессиональных компетенций, ориентированных на решение научных, практических и педагогических задач в области образования и педагогики. 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K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3B2A7-9A72-9246-A4B9-5DF67A23EF52}"/>
              </a:ext>
            </a:extLst>
          </p:cNvPr>
          <p:cNvSpPr txBox="1"/>
          <p:nvPr/>
        </p:nvSpPr>
        <p:spPr>
          <a:xfrm>
            <a:off x="4185542" y="525780"/>
            <a:ext cx="572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ПРОГРАММЕ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4F288A-A1C6-4C45-A22D-2E81424E8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7279" r="12497" b="8703"/>
          <a:stretch/>
        </p:blipFill>
        <p:spPr>
          <a:xfrm>
            <a:off x="11247120" y="132546"/>
            <a:ext cx="811530" cy="7543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962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474CBBA-B372-4B2A-B800-F792D76A1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380" y="1458277"/>
            <a:ext cx="10812780" cy="4633913"/>
          </a:xfrm>
        </p:spPr>
        <p:txBody>
          <a:bodyPr/>
          <a:lstStyle/>
          <a:p>
            <a:pPr marL="287338" lvl="0" indent="-2857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v"/>
              <a:defRPr/>
            </a:pPr>
            <a:endParaRPr lang="ru-RU" sz="24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7338" lvl="0" indent="-2857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v"/>
              <a:defRPr/>
            </a:pPr>
            <a:endParaRPr lang="ru-RU" sz="24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K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3B2A7-9A72-9246-A4B9-5DF67A23EF52}"/>
              </a:ext>
            </a:extLst>
          </p:cNvPr>
          <p:cNvSpPr txBox="1"/>
          <p:nvPr/>
        </p:nvSpPr>
        <p:spPr>
          <a:xfrm>
            <a:off x="3280410" y="368748"/>
            <a:ext cx="58407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ОБУЧЕНИЯ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АСПИРАНТУРЫ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1E9FEAC-C04B-5947-9220-5E61EBB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66801"/>
            <a:ext cx="11845925" cy="50787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12763" indent="-169863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1588" indent="0" algn="just" eaLnBrk="1" hangingPunct="1">
              <a:buSzPct val="45000"/>
              <a:buFont typeface="Times New Roman" panose="02020603050405020304" pitchFamily="18" charset="0"/>
              <a:buNone/>
              <a:defRPr/>
            </a:pPr>
            <a:endParaRPr lang="ru-RU" sz="2000" dirty="0"/>
          </a:p>
          <a:p>
            <a:pPr marL="1588" indent="0" algn="just" eaLnBrk="1" hangingPunct="1">
              <a:buSzPct val="45000"/>
              <a:buFont typeface="Times New Roman" panose="02020603050405020304" pitchFamily="18" charset="0"/>
              <a:buNone/>
              <a:defRPr/>
            </a:pPr>
            <a:endParaRPr lang="ru-RU" alt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000" dirty="0"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169863" eaLnBrk="1" hangingPunct="1">
              <a:buSzPct val="45000"/>
              <a:defRPr/>
            </a:pPr>
            <a:endParaRPr lang="ru-RU" altLang="ru-RU" sz="2100" dirty="0">
              <a:cs typeface="Arial" panose="020B0604020202020204" pitchFamily="34" charset="0"/>
            </a:endParaRPr>
          </a:p>
          <a:p>
            <a:pPr marL="169863" eaLnBrk="1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SzPct val="100000"/>
              <a:defRPr/>
            </a:pPr>
            <a:endParaRPr lang="ru-RU" altLang="ru-RU" sz="2100" dirty="0">
              <a:latin typeface="Calibri" panose="020F0502020204030204" pitchFamily="34" charset="0"/>
            </a:endParaRPr>
          </a:p>
          <a:p>
            <a:pPr marL="169863" eaLnBrk="1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SzPct val="100000"/>
              <a:defRPr/>
            </a:pPr>
            <a:endParaRPr lang="ru-RU" altLang="ru-RU" sz="2100" dirty="0">
              <a:latin typeface="Calibri" panose="020F050202020403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3D4E921-911C-E241-8A65-87F22564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219201"/>
            <a:ext cx="11254105" cy="487299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12763" indent="-169863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Активная научная деятельность: ежемесячные научно-исследовательские семинары, ежегодные научные конференции и круглые столы для молодых ученых</a:t>
            </a:r>
          </a:p>
          <a:p>
            <a:pPr marL="0" indent="0"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000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Возможность публикации в </a:t>
            </a:r>
            <a:r>
              <a:rPr lang="ru-RU" sz="2000" dirty="0" smtClean="0"/>
              <a:t>профильных научных журналах</a:t>
            </a:r>
            <a:endParaRPr lang="ru-RU" sz="2000" dirty="0"/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sz="2000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Регулярные лекции приглашенных ведущих зарубежных и российских ученых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Наличие собственного профильного диссертационного совета    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Интернациональная среда, возможность обмена теоретическими знаниями и практическим опытом  с коллегами из разных стран мира</a:t>
            </a:r>
          </a:p>
          <a:p>
            <a:pPr marL="0" indent="0"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000" dirty="0"/>
          </a:p>
          <a:p>
            <a:pPr marL="342900" indent="-34290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000" dirty="0"/>
              <a:t>Возможность получения диплома </a:t>
            </a:r>
            <a:r>
              <a:rPr lang="en" sz="2000" dirty="0"/>
              <a:t>PhD</a:t>
            </a:r>
            <a:r>
              <a:rPr lang="ru-RU" sz="2000" dirty="0"/>
              <a:t> при успешной защите диссертации</a:t>
            </a:r>
          </a:p>
          <a:p>
            <a:pPr marL="287338" marR="0" lvl="0" indent="-28575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v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7338" marR="0" lvl="0" indent="-28575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v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588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panose="02020603050405020304" pitchFamily="18" charset="0"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588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panose="02020603050405020304" pitchFamily="18" charset="0"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2B7D3-8A79-0B42-A2D2-F7B8F12E4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7279" r="12497" b="8703"/>
          <a:stretch/>
        </p:blipFill>
        <p:spPr>
          <a:xfrm>
            <a:off x="11247120" y="132546"/>
            <a:ext cx="811530" cy="7543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747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474CBBA-B372-4B2A-B800-F792D76A1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380" y="1458277"/>
            <a:ext cx="10812780" cy="4633913"/>
          </a:xfrm>
        </p:spPr>
        <p:txBody>
          <a:bodyPr/>
          <a:lstStyle/>
          <a:p>
            <a:pPr marL="287338" lvl="0" indent="-2857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v"/>
              <a:defRPr/>
            </a:pPr>
            <a:endParaRPr lang="ru-RU" sz="24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7338" lvl="0" indent="-2857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v"/>
              <a:defRPr/>
            </a:pPr>
            <a:endParaRPr lang="ru-RU" sz="24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K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3B2A7-9A72-9246-A4B9-5DF67A23EF52}"/>
              </a:ext>
            </a:extLst>
          </p:cNvPr>
          <p:cNvSpPr txBox="1"/>
          <p:nvPr/>
        </p:nvSpPr>
        <p:spPr>
          <a:xfrm>
            <a:off x="3280410" y="368748"/>
            <a:ext cx="58407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699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ВСТУПИТЕЛЬНОГО ИСПЫТАНИЯ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1E9FEAC-C04B-5947-9220-5E61EBB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66801"/>
            <a:ext cx="11845925" cy="50787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12763" indent="-169863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287338" indent="-285750" algn="just" eaLnBrk="1" hangingPunct="1">
              <a:buSzPct val="45000"/>
              <a:buFont typeface="Wingdings" pitchFamily="2" charset="2"/>
              <a:buChar char="v"/>
              <a:defRPr/>
            </a:pPr>
            <a:endParaRPr lang="ru-RU" sz="2000" dirty="0"/>
          </a:p>
          <a:p>
            <a:pPr marL="1588" indent="0" algn="just" eaLnBrk="1" hangingPunct="1">
              <a:buSzPct val="45000"/>
              <a:buFont typeface="Times New Roman" panose="02020603050405020304" pitchFamily="18" charset="0"/>
              <a:buNone/>
              <a:defRPr/>
            </a:pPr>
            <a:endParaRPr lang="ru-RU" sz="2000" dirty="0"/>
          </a:p>
          <a:p>
            <a:pPr marL="1588" indent="0" algn="just" eaLnBrk="1" hangingPunct="1">
              <a:buSzPct val="45000"/>
              <a:buFont typeface="Times New Roman" panose="02020603050405020304" pitchFamily="18" charset="0"/>
              <a:buNone/>
              <a:defRPr/>
            </a:pPr>
            <a:endParaRPr lang="ru-RU" alt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000" dirty="0">
              <a:cs typeface="Arial" panose="020B0604020202020204" pitchFamily="34" charset="0"/>
            </a:endParaRPr>
          </a:p>
          <a:p>
            <a:pPr marL="169863" algn="just" eaLnBrk="1" hangingPunct="1">
              <a:buSzPct val="45000"/>
              <a:defRPr/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169863" eaLnBrk="1" hangingPunct="1">
              <a:buSzPct val="45000"/>
              <a:defRPr/>
            </a:pPr>
            <a:endParaRPr lang="ru-RU" altLang="ru-RU" sz="2100" dirty="0">
              <a:cs typeface="Arial" panose="020B0604020202020204" pitchFamily="34" charset="0"/>
            </a:endParaRPr>
          </a:p>
          <a:p>
            <a:pPr marL="169863" eaLnBrk="1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SzPct val="100000"/>
              <a:defRPr/>
            </a:pPr>
            <a:endParaRPr lang="ru-RU" altLang="ru-RU" sz="2100" dirty="0">
              <a:latin typeface="Calibri" panose="020F0502020204030204" pitchFamily="34" charset="0"/>
            </a:endParaRPr>
          </a:p>
          <a:p>
            <a:pPr marL="169863" eaLnBrk="1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SzPct val="100000"/>
              <a:defRPr/>
            </a:pPr>
            <a:endParaRPr lang="ru-RU" altLang="ru-RU" sz="2100" dirty="0">
              <a:latin typeface="Calibri" panose="020F050202020403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3D4E921-911C-E241-8A65-87F22564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219201"/>
            <a:ext cx="11254105" cy="487299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12763" indent="-169863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85750" indent="-285750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endParaRPr lang="ru-RU" dirty="0"/>
          </a:p>
          <a:p>
            <a:pPr marL="285750" indent="-285750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dirty="0"/>
              <a:t>Вступительное испытание проводится в форме </a:t>
            </a:r>
            <a:r>
              <a:rPr lang="ru-RU" b="1" dirty="0">
                <a:solidFill>
                  <a:schemeClr val="tx1"/>
                </a:solidFill>
              </a:rPr>
              <a:t>КОНКУРСА ПОТРФОЛИО </a:t>
            </a:r>
          </a:p>
          <a:p>
            <a:pPr marL="0" indent="0"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dirty="0"/>
              <a:t>Все элементы вступительного испытания, полностью или частично представленные поступающим, в совокупности образуют его портфолио. При проверке портфолио члены комиссии выставляют соответствующие баллы за каждый элемент портфолио.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endParaRPr lang="ru-RU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ru-RU" dirty="0">
                <a:solidFill>
                  <a:schemeClr val="tx1"/>
                </a:solidFill>
              </a:rPr>
              <a:t>Нижняя граница оценки портфолио — </a:t>
            </a:r>
            <a:r>
              <a:rPr lang="ru-RU" altLang="ru-RU" b="1" dirty="0">
                <a:solidFill>
                  <a:schemeClr val="tx1"/>
                </a:solidFill>
              </a:rPr>
              <a:t>30 баллов</a:t>
            </a:r>
            <a:r>
              <a:rPr lang="ru-RU" altLang="ru-RU" dirty="0">
                <a:solidFill>
                  <a:schemeClr val="tx1"/>
                </a:solidFill>
              </a:rPr>
              <a:t>. Поступающие, получившие более низкую оценку, к конкурсному отбору не допускаются.</a:t>
            </a:r>
            <a:endParaRPr lang="ru-RU" dirty="0"/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dirty="0"/>
              <a:t>Все решения экзаменационной комиссии по результатам конкурсного отбора портфолио принимаются простым большинством голосов членов комиссии. В случае равенства голосов «за» и «против» председателю экзаменационной комиссии предоставляется право окончательного решения. 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dirty="0"/>
              <a:t>Объявление итогов вступительного испытания происходит в соответствии с графиком оглашения результатов вступительных испытаний в аспирантуру. </a:t>
            </a:r>
          </a:p>
          <a:p>
            <a:pPr marL="287338" marR="0" lvl="0" indent="-28575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v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7338" marR="0" lvl="0" indent="-28575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v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588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panose="02020603050405020304" pitchFamily="18" charset="0"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588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panose="02020603050405020304" pitchFamily="18" charset="0"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69863" marR="0" lvl="0" indent="-168275" defTabSz="449263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90AA0-F557-FF46-AE4D-23402F38E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7279" r="12497" b="8703"/>
          <a:stretch/>
        </p:blipFill>
        <p:spPr>
          <a:xfrm>
            <a:off x="11247120" y="132546"/>
            <a:ext cx="811530" cy="7543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61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74723-5891-F047-9E9E-1504E06CAEAA}"/>
              </a:ext>
            </a:extLst>
          </p:cNvPr>
          <p:cNvSpPr txBox="1"/>
          <p:nvPr/>
        </p:nvSpPr>
        <p:spPr>
          <a:xfrm>
            <a:off x="1523999" y="711200"/>
            <a:ext cx="102728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 ВАС В АСПИРАНТУРУ ЮРИДИЧЕСКОГО ИНСТИТУТА РУДН!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ОТВЕТСТВЕННАЯ ЗА АСПИРАНТРУ ЮИ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ЧЕБУХАНОВА ЛАЛИ ВЛАДИСЛАВОВНА</a:t>
            </a:r>
          </a:p>
          <a:p>
            <a:pPr algn="r"/>
            <a:r>
              <a:rPr lang="e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chebukhanova-lv@rudn.ru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45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 (сини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F84834E7-72DF-45C1-B189-B3F1F56E1039}"/>
    </a:ext>
  </a:extLst>
</a:theme>
</file>

<file path=ppt/theme/theme2.xml><?xml version="1.0" encoding="utf-8"?>
<a:theme xmlns:a="http://schemas.openxmlformats.org/drawingml/2006/main" name="Титульный слайд (зелен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B8DEB665-5FBE-4BE9-AA8A-435902FB8E73}"/>
    </a:ext>
  </a:extLst>
</a:theme>
</file>

<file path=ppt/theme/theme3.xml><?xml version="1.0" encoding="utf-8"?>
<a:theme xmlns:a="http://schemas.openxmlformats.org/drawingml/2006/main" name="Слайд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EF4D04B3-7DC1-4BFC-A27F-706BFFD7063E}"/>
    </a:ext>
  </a:extLst>
</a:theme>
</file>

<file path=ppt/theme/theme4.xml><?xml version="1.0" encoding="utf-8"?>
<a:theme xmlns:a="http://schemas.openxmlformats.org/drawingml/2006/main" name="Слайд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F1E6270A-45D3-47C3-A16D-0385056A14DA}"/>
    </a:ext>
  </a:extLst>
</a:theme>
</file>

<file path=ppt/theme/theme5.xml><?xml version="1.0" encoding="utf-8"?>
<a:theme xmlns:a="http://schemas.openxmlformats.org/drawingml/2006/main" name="Спасибо за внимание (зелен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3B361CFA-AC1A-4732-9AE4-8FA85EEE129F}"/>
    </a:ext>
  </a:extLst>
</a:theme>
</file>

<file path=ppt/theme/theme6.xml><?xml version="1.0" encoding="utf-8"?>
<a:theme xmlns:a="http://schemas.openxmlformats.org/drawingml/2006/main" name="Спасибо за внимание (сини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660AFCD5-B57F-437C-89DB-D5820FDEE5D6}"/>
    </a:ext>
  </a:extLst>
</a:theme>
</file>

<file path=ppt/theme/theme7.xml><?xml version="1.0" encoding="utf-8"?>
<a:theme xmlns:a="http://schemas.openxmlformats.org/drawingml/2006/main" name="Последний слайд (сини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29E73DF9-572C-4EDC-B133-2E841B1DD7AB}"/>
    </a:ext>
  </a:extLst>
</a:theme>
</file>

<file path=ppt/theme/theme8.xml><?xml version="1.0" encoding="utf-8"?>
<a:theme xmlns:a="http://schemas.openxmlformats.org/drawingml/2006/main" name="Последний слайд (зелен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811702-11CC-4B9E-9087-D4B16395E6C6}" vid="{3B10763C-CA49-48CC-91EB-A08049570BA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Титульный слайд (синий)</Template>
  <TotalTime>757</TotalTime>
  <Words>275</Words>
  <Application>Microsoft Office PowerPoint</Application>
  <PresentationFormat>Широкоэкранный</PresentationFormat>
  <Paragraphs>82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Times New Roman</vt:lpstr>
      <vt:lpstr>Wingdings</vt:lpstr>
      <vt:lpstr>Титульный слайд (синий)</vt:lpstr>
      <vt:lpstr>Титульный слайд (зеленый)</vt:lpstr>
      <vt:lpstr>Слайд 1</vt:lpstr>
      <vt:lpstr>Слайд 2</vt:lpstr>
      <vt:lpstr>Спасибо за внимание (зеленый)</vt:lpstr>
      <vt:lpstr>Спасибо за внимание (синий)</vt:lpstr>
      <vt:lpstr>Последний слайд (синий)</vt:lpstr>
      <vt:lpstr>Последний слайд (зеленый)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Borissova</dc:creator>
  <cp:lastModifiedBy>user</cp:lastModifiedBy>
  <cp:revision>22</cp:revision>
  <dcterms:created xsi:type="dcterms:W3CDTF">2022-06-15T07:54:32Z</dcterms:created>
  <dcterms:modified xsi:type="dcterms:W3CDTF">2022-06-20T14:44:13Z</dcterms:modified>
</cp:coreProperties>
</file>