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8.jpg" ContentType="image/jpeg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5" r:id="rId3"/>
    <p:sldId id="274" r:id="rId4"/>
    <p:sldId id="279" r:id="rId5"/>
    <p:sldId id="271" r:id="rId6"/>
    <p:sldId id="281" r:id="rId7"/>
    <p:sldId id="282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7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5504">
          <p15:clr>
            <a:srgbClr val="A4A3A4"/>
          </p15:clr>
        </p15:guide>
        <p15:guide id="4" pos="3003">
          <p15:clr>
            <a:srgbClr val="A4A3A4"/>
          </p15:clr>
        </p15:guide>
        <p15:guide id="5" pos="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39"/>
    <a:srgbClr val="0D6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2"/>
  </p:normalViewPr>
  <p:slideViewPr>
    <p:cSldViewPr snapToGrid="0" snapToObjects="1" showGuides="1">
      <p:cViewPr varScale="1">
        <p:scale>
          <a:sx n="113" d="100"/>
          <a:sy n="113" d="100"/>
        </p:scale>
        <p:origin x="744" y="90"/>
      </p:cViewPr>
      <p:guideLst>
        <p:guide orient="horz" pos="257"/>
        <p:guide orient="horz" pos="1620"/>
        <p:guide pos="5504"/>
        <p:guide pos="3003"/>
        <p:guide pos="1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9DEEC-DE7E-CD44-AF7C-218B86874FF2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FB765-8FD2-684F-9F48-543BB2C4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89BAF-6959-3046-B943-FEE51985CEF9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9760D-F85B-C647-ABC5-35EE68EC7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28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5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30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9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5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7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5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2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0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4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ED60-378B-9D4F-A5CD-C3E0ED5FA88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3403" y="20597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D62B2"/>
                </a:solidFill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3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8" t="20120" r="37119"/>
          <a:stretch/>
        </p:blipFill>
        <p:spPr>
          <a:xfrm>
            <a:off x="4855308" y="0"/>
            <a:ext cx="4288692" cy="49281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001"/>
            <a:ext cx="9144002" cy="411003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62030" y="3658680"/>
            <a:ext cx="7038804" cy="946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spc="3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359703" y="931626"/>
            <a:ext cx="4687154" cy="869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080387" cy="726485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5" name="Rectangle 4"/>
          <p:cNvSpPr/>
          <p:nvPr/>
        </p:nvSpPr>
        <p:spPr>
          <a:xfrm>
            <a:off x="-29308" y="4722650"/>
            <a:ext cx="4708770" cy="489233"/>
          </a:xfrm>
          <a:prstGeom prst="rect">
            <a:avLst/>
          </a:prstGeom>
          <a:solidFill>
            <a:srgbClr val="008F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29715" y="4747948"/>
            <a:ext cx="4313515" cy="415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700" i="1" dirty="0">
                <a:solidFill>
                  <a:schemeClr val="bg1"/>
                </a:solidFill>
                <a:latin typeface="Trebuchet MS"/>
                <a:cs typeface="Trebuchet MS"/>
              </a:rPr>
              <a:t>Открой Мир в одном университете!</a:t>
            </a:r>
            <a:endParaRPr lang="en-US" sz="1700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44129" y="1572512"/>
            <a:ext cx="5802315" cy="192291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spc="3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ПРИЕМ В АСПИРАНТУРУ </a:t>
            </a:r>
          </a:p>
          <a:p>
            <a:pPr algn="l"/>
            <a:r>
              <a:rPr lang="ru-RU" sz="2400" spc="3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ПО УРОВНЮ ПОДГОТОВКИ</a:t>
            </a:r>
            <a:br>
              <a:rPr lang="ru-RU" sz="2400" spc="3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</a:br>
            <a:r>
              <a:rPr lang="ru-RU" sz="24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3.1. КЛИНИЧЕСКАЯ МЕДИЦИНА ПРОФИЛЬ  3.1.24. НЕВРОЛОГИЯ</a:t>
            </a:r>
            <a:endParaRPr lang="en-US" sz="2400" spc="30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5767" y="3201762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42" y="356132"/>
            <a:ext cx="7484991" cy="1026003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Trebuchet MS" charset="0"/>
                <a:ea typeface="Trebuchet MS" charset="0"/>
                <a:cs typeface="Trebuchet MS" charset="0"/>
              </a:rPr>
              <a:t>ОБРАЗОВАТЕЛЬНАЯ ПРОГРАММА</a:t>
            </a:r>
            <a:r>
              <a:rPr lang="en-US" sz="2000" b="1" dirty="0">
                <a:latin typeface="Trebuchet MS" charset="0"/>
                <a:ea typeface="Trebuchet MS" charset="0"/>
                <a:cs typeface="Trebuchet MS" charset="0"/>
              </a:rPr>
              <a:t>:</a:t>
            </a:r>
            <a:r>
              <a:rPr lang="ru-RU" sz="2000" b="1" dirty="0">
                <a:latin typeface="Trebuchet MS" charset="0"/>
                <a:ea typeface="Trebuchet MS" charset="0"/>
                <a:cs typeface="Trebuchet MS" charset="0"/>
              </a:rPr>
              <a:t> </a:t>
            </a:r>
            <a:br>
              <a:rPr lang="ru-RU" sz="2000" b="1" dirty="0">
                <a:latin typeface="Trebuchet MS" charset="0"/>
                <a:ea typeface="Trebuchet MS" charset="0"/>
                <a:cs typeface="Trebuchet MS" charset="0"/>
              </a:rPr>
            </a:br>
            <a:r>
              <a:rPr lang="ru-RU" sz="2000" b="1" dirty="0">
                <a:latin typeface="Trebuchet MS" charset="0"/>
                <a:ea typeface="Trebuchet MS" charset="0"/>
                <a:cs typeface="Trebuchet MS" charset="0"/>
              </a:rPr>
              <a:t>3.1.</a:t>
            </a:r>
            <a:r>
              <a:rPr lang="en-US" sz="2000" b="1" dirty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ru-RU" sz="2000" b="1" dirty="0">
                <a:latin typeface="Trebuchet MS" charset="0"/>
                <a:ea typeface="Trebuchet MS" charset="0"/>
                <a:cs typeface="Trebuchet MS" charset="0"/>
              </a:rPr>
              <a:t>КЛИНИЧЕСКАЯ МЕДИЦИНА, </a:t>
            </a:r>
            <a:br>
              <a:rPr lang="en-US" sz="2000" b="1" dirty="0">
                <a:latin typeface="Trebuchet MS" charset="0"/>
                <a:ea typeface="Trebuchet MS" charset="0"/>
                <a:cs typeface="Trebuchet MS" charset="0"/>
              </a:rPr>
            </a:br>
            <a:r>
              <a:rPr lang="ru-RU" sz="2000" b="1" dirty="0">
                <a:latin typeface="Trebuchet MS" charset="0"/>
                <a:ea typeface="Trebuchet MS" charset="0"/>
                <a:cs typeface="Trebuchet MS" charset="0"/>
              </a:rPr>
              <a:t>ПРОФИЛЬ  3.1.24</a:t>
            </a:r>
            <a:r>
              <a:rPr lang="en-US" sz="2000" b="1" dirty="0">
                <a:latin typeface="Trebuchet MS" charset="0"/>
                <a:ea typeface="Trebuchet MS" charset="0"/>
                <a:cs typeface="Trebuchet MS" charset="0"/>
              </a:rPr>
              <a:t>.</a:t>
            </a:r>
            <a:r>
              <a:rPr lang="ru-RU" sz="2000" b="1" dirty="0">
                <a:latin typeface="Trebuchet MS" charset="0"/>
                <a:ea typeface="Trebuchet MS" charset="0"/>
                <a:cs typeface="Trebuchet MS" charset="0"/>
              </a:rPr>
              <a:t> Неврология</a:t>
            </a:r>
            <a:endParaRPr lang="en-US" sz="2000" b="1" spc="300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497" y="1494504"/>
            <a:ext cx="4295515" cy="3469649"/>
          </a:xfrm>
          <a:noFill/>
        </p:spPr>
        <p:txBody>
          <a:bodyPr>
            <a:normAutofit/>
          </a:bodyPr>
          <a:lstStyle/>
          <a:p>
            <a:pPr marR="266700" algn="just">
              <a:spcAft>
                <a:spcPts val="300"/>
              </a:spcAft>
            </a:pPr>
            <a:endParaRPr lang="ru-RU" sz="1600" b="1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R="266700" algn="just">
              <a:spcAft>
                <a:spcPts val="300"/>
              </a:spcAft>
            </a:pPr>
            <a:endParaRPr lang="ru-RU" sz="1600" b="1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R="266700" algn="just">
              <a:spcAft>
                <a:spcPts val="300"/>
              </a:spcAft>
            </a:pPr>
            <a:endParaRPr lang="ru-RU" sz="1600" b="1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R="266700" algn="just">
              <a:spcAft>
                <a:spcPts val="300"/>
              </a:spcAft>
            </a:pPr>
            <a:r>
              <a:rPr lang="ru-RU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ОЧНАЯ ФОРМА ОБУЧЕНИЯ </a:t>
            </a:r>
            <a:r>
              <a:rPr lang="en-US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-</a:t>
            </a:r>
            <a:r>
              <a:rPr lang="ru-RU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 3 года</a:t>
            </a:r>
          </a:p>
          <a:p>
            <a:pPr marR="266700" algn="just">
              <a:spcAft>
                <a:spcPts val="300"/>
              </a:spcAft>
            </a:pPr>
            <a:r>
              <a:rPr lang="ru-RU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Контактное лицо: доцент, к.м.н. Гарабова Н.И.</a:t>
            </a:r>
          </a:p>
          <a:p>
            <a:pPr marR="266700" algn="just">
              <a:spcAft>
                <a:spcPts val="300"/>
              </a:spcAft>
            </a:pPr>
            <a:r>
              <a:rPr lang="en-US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garabova_ni@pfur.ru</a:t>
            </a:r>
          </a:p>
          <a:p>
            <a:pPr marR="266700" algn="just">
              <a:spcAft>
                <a:spcPts val="300"/>
              </a:spcAft>
            </a:pPr>
            <a:endParaRPr lang="ru-RU" sz="4900" dirty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endParaRPr lang="ru-RU" sz="4900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endParaRPr lang="ru-RU" sz="4900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endParaRPr lang="ru-RU" sz="4900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endParaRPr lang="ru-RU" sz="4400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endParaRPr lang="ru-RU" sz="4400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endParaRPr lang="ru-RU" sz="2300" dirty="0">
              <a:solidFill>
                <a:schemeClr val="tx1"/>
              </a:solidFill>
            </a:endParaRPr>
          </a:p>
          <a:p>
            <a:endParaRPr lang="ru-RU" sz="2300" dirty="0">
              <a:solidFill>
                <a:schemeClr val="tx1"/>
              </a:solidFill>
            </a:endParaRPr>
          </a:p>
          <a:p>
            <a:pPr algn="l"/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2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68" y="49114"/>
            <a:ext cx="3211871" cy="440040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252" y="1071716"/>
            <a:ext cx="3454096" cy="350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46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148" y="333492"/>
            <a:ext cx="6233526" cy="552122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Trebuchet MS" charset="0"/>
                <a:ea typeface="Trebuchet MS" charset="0"/>
                <a:cs typeface="Trebuchet MS" charset="0"/>
              </a:rPr>
              <a:t>ЦЕЛИ ОБРАЗОВАТЕЛЬНОЙ  ПРОГРАММЫ </a:t>
            </a:r>
            <a:br>
              <a:rPr lang="ru-RU" sz="2000" b="1" dirty="0">
                <a:latin typeface="Trebuchet MS" charset="0"/>
                <a:ea typeface="Trebuchet MS" charset="0"/>
                <a:cs typeface="Trebuchet MS" charset="0"/>
              </a:rPr>
            </a:br>
            <a:endParaRPr lang="en-US" sz="2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73" y="1272049"/>
            <a:ext cx="5730507" cy="2448231"/>
          </a:xfrm>
        </p:spPr>
        <p:txBody>
          <a:bodyPr>
            <a:noAutofit/>
          </a:bodyPr>
          <a:lstStyle/>
          <a:p>
            <a:pPr marL="285750" indent="-285750" algn="l"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Подготовить специалиста способного заниматься научной деятельностью, в том числе решать теоретические и прикладные задачи для практического здравоохранения. </a:t>
            </a:r>
          </a:p>
          <a:p>
            <a:pPr marL="285750" indent="-285750" algn="l"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Сформировать у специалиста невролога способность к критическому анализу и оценке современных научных достижений при решении исследовательских и практических задач, в том числе в междисциплинарных областях</a:t>
            </a:r>
          </a:p>
          <a:p>
            <a:pPr marL="285750" indent="-285750" algn="l"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Сформировать готовность у специалиста участвовать в работе российских и международных исследовательских коллективах с использованием современных методов исследования и информационно-коммуникационных технологий</a:t>
            </a:r>
          </a:p>
          <a:p>
            <a:endParaRPr lang="ru-RU" sz="1200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endParaRPr lang="ru-RU" sz="1200" dirty="0">
              <a:latin typeface="Trebuchet MS" charset="0"/>
              <a:ea typeface="Trebuchet MS" charset="0"/>
              <a:cs typeface="Trebuchet MS" charset="0"/>
            </a:endParaRPr>
          </a:p>
          <a:p>
            <a:endParaRPr lang="ru-RU" sz="700" dirty="0"/>
          </a:p>
          <a:p>
            <a:endParaRPr lang="ru-RU" sz="700" dirty="0"/>
          </a:p>
          <a:p>
            <a:pPr algn="l"/>
            <a:endParaRPr lang="ru-RU" sz="6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3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92" y="49113"/>
            <a:ext cx="2990947" cy="545855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504" y="806245"/>
            <a:ext cx="3077496" cy="402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18" y="0"/>
            <a:ext cx="4656582" cy="5143500"/>
          </a:xfrm>
          <a:prstGeom prst="rect">
            <a:avLst/>
          </a:prstGeom>
        </p:spPr>
      </p:pic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390" y="-268123"/>
            <a:ext cx="6190902" cy="1365820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0D62B2"/>
                </a:solidFill>
                <a:latin typeface="Trebuchet MS"/>
                <a:cs typeface="Trebuchet MS"/>
              </a:rPr>
              <a:t>  </a:t>
            </a:r>
            <a:r>
              <a:rPr lang="ru-RU" sz="2000" b="1" dirty="0">
                <a:latin typeface="Trebuchet MS"/>
                <a:cs typeface="Trebuchet MS"/>
              </a:rPr>
              <a:t>УЧЕБНЫЙ ПРОЦЕСС</a:t>
            </a:r>
            <a:endParaRPr lang="en-US" sz="2000" b="1" dirty="0">
              <a:latin typeface="Trebuchet MS"/>
              <a:cs typeface="Trebuchet MS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-46026" y="829573"/>
            <a:ext cx="6861735" cy="2476806"/>
          </a:xfrm>
        </p:spPr>
        <p:txBody>
          <a:bodyPr>
            <a:noAutofit/>
          </a:bodyPr>
          <a:lstStyle/>
          <a:p>
            <a:pPr marL="285750" indent="-285750" algn="l"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Обучение организует и проводит научный руководитель из числа профессоров и других научно-педагогических работников кафедры.</a:t>
            </a:r>
          </a:p>
          <a:p>
            <a:pPr marL="285750" indent="-285750" algn="l"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Аспирант обучается  теории и практики, проводит самостоятельные исследования под руководством опытных руководителей, проводит занятия со студентами медицинского института.</a:t>
            </a:r>
          </a:p>
          <a:p>
            <a:pPr marL="285750" indent="-285750" algn="l"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Аспирант участвует в работе научных конференций национального и международного уровней,  готовит научные публикаций в профильных научных журналах.</a:t>
            </a:r>
          </a:p>
          <a:p>
            <a:pPr marL="285750" indent="-285750" algn="l"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В конце аспирантуры предусмотрена итоговая государственная аттестация, результатом которой выдается документ государственного образца.</a:t>
            </a:r>
          </a:p>
          <a:p>
            <a:pPr marL="285750" indent="-285750" algn="l"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После подготовки диссертационной работы она может быть представлена к защите в диссертационный совет на соискание ученой степени кандидата/доктора наук (</a:t>
            </a:r>
            <a:r>
              <a:rPr lang="ru-RU" sz="1600" b="1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PhD</a:t>
            </a:r>
            <a:r>
              <a:rPr lang="ru-RU" sz="1600" b="1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).</a:t>
            </a:r>
          </a:p>
          <a:p>
            <a:pPr marL="171450" indent="-171450" algn="l">
              <a:buFont typeface="Arial" charset="0"/>
              <a:buChar char="•"/>
            </a:pPr>
            <a:endParaRPr lang="ru-RU" sz="1200" b="1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171450" indent="-171450" algn="l">
              <a:buFont typeface="Arial" charset="0"/>
              <a:buChar char="•"/>
            </a:pPr>
            <a:endParaRPr lang="ru-RU" sz="1200" b="1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171450" indent="-171450" algn="l">
              <a:buFont typeface="Arial" charset="0"/>
              <a:buChar char="•"/>
            </a:pPr>
            <a:endParaRPr lang="ru-RU" sz="1200" b="1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4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389533"/>
            <a:ext cx="2411146" cy="44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09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2692" y="-67668"/>
            <a:ext cx="6229824" cy="552122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0D62B2"/>
                </a:solidFill>
                <a:latin typeface="Trebuchet MS"/>
                <a:cs typeface="Trebuchet MS"/>
              </a:rPr>
              <a:t> </a:t>
            </a:r>
            <a:br>
              <a:rPr lang="ru-RU" sz="2000" b="1" dirty="0">
                <a:solidFill>
                  <a:srgbClr val="0D62B2"/>
                </a:solidFill>
                <a:latin typeface="Trebuchet MS"/>
                <a:cs typeface="Trebuchet MS"/>
              </a:rPr>
            </a:br>
            <a:r>
              <a:rPr lang="ru-RU" sz="2000" b="1" dirty="0">
                <a:latin typeface="Trebuchet MS"/>
                <a:cs typeface="Trebuchet MS"/>
              </a:rPr>
              <a:t>КАРЬЕРА</a:t>
            </a:r>
            <a:endParaRPr lang="en-US" sz="2000" b="1" dirty="0"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5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202" y="169513"/>
            <a:ext cx="2411146" cy="4400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09553"/>
            <a:ext cx="7472516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266700" lvl="0" indent="-285750">
              <a:spcAft>
                <a:spcPts val="300"/>
              </a:spcAft>
              <a:buFont typeface="Arial" charset="0"/>
              <a:buChar char="•"/>
            </a:pPr>
            <a:r>
              <a:rPr lang="ru-RU" sz="1600" b="1" dirty="0">
                <a:latin typeface="Trebuchet MS" charset="0"/>
                <a:ea typeface="Trebuchet MS" charset="0"/>
                <a:cs typeface="Trebuchet MS" charset="0"/>
              </a:rPr>
              <a:t>В сфере научной деятельности: кандидат наук, доктор наук, член корреспондент, действительный член профильных академий наук, член национальных и международных академий наук. </a:t>
            </a:r>
          </a:p>
          <a:p>
            <a:pPr marL="285750" marR="266700" lvl="0" indent="-285750">
              <a:spcAft>
                <a:spcPts val="300"/>
              </a:spcAft>
              <a:buFont typeface="Arial" charset="0"/>
              <a:buChar char="•"/>
            </a:pPr>
            <a:endParaRPr lang="ru-RU" sz="1600" b="1" dirty="0">
              <a:latin typeface="Trebuchet MS" charset="0"/>
              <a:ea typeface="Trebuchet MS" charset="0"/>
              <a:cs typeface="Trebuchet MS" charset="0"/>
            </a:endParaRPr>
          </a:p>
          <a:p>
            <a:pPr marL="285750" marR="266700" lvl="0" indent="-285750">
              <a:spcAft>
                <a:spcPts val="300"/>
              </a:spcAft>
              <a:buFont typeface="Arial" charset="0"/>
              <a:buChar char="•"/>
            </a:pPr>
            <a:r>
              <a:rPr lang="ru-RU" sz="1600" b="1" dirty="0">
                <a:latin typeface="Trebuchet MS" charset="0"/>
                <a:ea typeface="Trebuchet MS" charset="0"/>
                <a:cs typeface="Trebuchet MS" charset="0"/>
              </a:rPr>
              <a:t>В сфере преподавательской деятельности: ассистент, доцент, профессор кафедры, член национальных и международных академий наук. </a:t>
            </a:r>
          </a:p>
          <a:p>
            <a:pPr marL="285750" marR="266700" lvl="0" indent="-285750">
              <a:spcAft>
                <a:spcPts val="300"/>
              </a:spcAft>
              <a:buFont typeface="Arial" charset="0"/>
              <a:buChar char="•"/>
            </a:pPr>
            <a:endParaRPr lang="ru-RU" sz="1600" b="1" dirty="0">
              <a:latin typeface="Trebuchet MS" charset="0"/>
              <a:ea typeface="Trebuchet MS" charset="0"/>
              <a:cs typeface="Trebuchet MS" charset="0"/>
            </a:endParaRPr>
          </a:p>
          <a:p>
            <a:pPr marL="285750" marR="266700" lvl="0" indent="-285750">
              <a:spcAft>
                <a:spcPts val="300"/>
              </a:spcAft>
              <a:buFont typeface="Arial" charset="0"/>
              <a:buChar char="•"/>
            </a:pPr>
            <a:r>
              <a:rPr lang="ru-RU" sz="1600" b="1" dirty="0">
                <a:latin typeface="Trebuchet MS" charset="0"/>
                <a:ea typeface="Trebuchet MS" charset="0"/>
                <a:cs typeface="Trebuchet MS" charset="0"/>
              </a:rPr>
              <a:t>Во время обучения в аспирантуре имеется возможность получение президентских и правительственных стипендий и грантов различных национальных и международных фондов. Оформление национальных и международных патентов</a:t>
            </a:r>
          </a:p>
          <a:p>
            <a:pPr marL="285750" marR="266700" lvl="0" indent="-285750">
              <a:spcAft>
                <a:spcPts val="300"/>
              </a:spcAft>
              <a:buFont typeface="Arial" charset="0"/>
              <a:buChar char="•"/>
            </a:pPr>
            <a:endParaRPr lang="ru-RU" sz="1600" b="1" dirty="0">
              <a:latin typeface="Trebuchet MS" charset="0"/>
              <a:ea typeface="Trebuchet MS" charset="0"/>
              <a:cs typeface="Trebuchet MS" charset="0"/>
            </a:endParaRPr>
          </a:p>
          <a:p>
            <a:pPr marL="285750" marR="266700" indent="-285750">
              <a:spcAft>
                <a:spcPts val="300"/>
              </a:spcAft>
              <a:buFont typeface="Arial" charset="0"/>
              <a:buChar char="•"/>
            </a:pPr>
            <a:r>
              <a:rPr lang="ru-RU" sz="1600" b="1" dirty="0">
                <a:latin typeface="Trebuchet MS" charset="0"/>
                <a:ea typeface="Trebuchet MS" charset="0"/>
                <a:cs typeface="Trebuchet MS" charset="0"/>
              </a:rPr>
              <a:t>При условии успешной работы и достижения важных результатов существует практика получения почетных званий, премий и наград на национальном и международном уровне.</a:t>
            </a:r>
            <a:br>
              <a:rPr lang="ru-RU" dirty="0">
                <a:latin typeface="Times New Roman" charset="0"/>
                <a:ea typeface="Times New Roman" charset="0"/>
              </a:rPr>
            </a:br>
            <a:endParaRPr lang="ru-RU" dirty="0"/>
          </a:p>
        </p:txBody>
      </p:sp>
      <p:pic>
        <p:nvPicPr>
          <p:cNvPr id="10" name="Picture 8" descr="glob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8" t="12396" r="26128" b="12396"/>
          <a:stretch/>
        </p:blipFill>
        <p:spPr>
          <a:xfrm>
            <a:off x="6713518" y="1191853"/>
            <a:ext cx="2430482" cy="339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358996" cy="3808277"/>
          </a:xfrm>
        </p:spPr>
        <p:txBody>
          <a:bodyPr>
            <a:noAutofit/>
          </a:bodyPr>
          <a:lstStyle/>
          <a:p>
            <a:pPr algn="just" rtl="0" fontAlgn="base"/>
            <a:r>
              <a:rPr lang="ru-RU" sz="1600" b="1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Вступительные испытания по специальной дисциплине при приеме на обучение по программам подготовки научно-педагогических кадров в аспирантуре на направление 3.1.24. Неврология </a:t>
            </a:r>
          </a:p>
          <a:p>
            <a:pPr marL="0" indent="0" algn="just" rtl="0" fontAlgn="base">
              <a:buNone/>
            </a:pPr>
            <a:r>
              <a:rPr lang="ru-RU" sz="1050" b="1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Экзаменационный билет содержит четыре вопроса, на которые необходимо дать письменный ответ. </a:t>
            </a:r>
            <a:r>
              <a:rPr lang="en-US" sz="105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​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1050" b="1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Первый вопрос посвящен синдромам в неврологии</a:t>
            </a:r>
            <a:r>
              <a:rPr lang="en-US" sz="105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​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1050" b="1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Второй и третий вопросы - отдельным нозологиям, с подробным описанием этиологии заболевания, его классификации, клинических проявлений, диагностики и дифференциальной диагностики, тактики лечения</a:t>
            </a:r>
            <a:r>
              <a:rPr lang="en-US" sz="105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​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1050" b="1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Четвертый вопрос – методам диагностики в Неврологии. </a:t>
            </a:r>
            <a:r>
              <a:rPr lang="en-US" sz="105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​</a:t>
            </a:r>
          </a:p>
          <a:p>
            <a:pPr algn="just" rtl="0" fontAlgn="base"/>
            <a:r>
              <a:rPr lang="ru-RU" sz="1050" b="1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В своей письменной работе поступающий обязан проявить не только само знание основ Неврологии, но и умение логично изложить материал, способность квалифицированно анализировать современные проблемы в Неврологии. </a:t>
            </a:r>
            <a:r>
              <a:rPr lang="en-US" sz="105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​</a:t>
            </a:r>
          </a:p>
          <a:p>
            <a:pPr algn="just" rtl="0" fontAlgn="base"/>
            <a:r>
              <a:rPr lang="ru-RU" sz="1050" b="1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Ответ на каждый вопрос оценивается в 25 баллов. Общая оценка дается по 100 бальной системе. </a:t>
            </a:r>
            <a:r>
              <a:rPr lang="en-US" sz="105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​</a:t>
            </a:r>
          </a:p>
          <a:p>
            <a:pPr algn="just" rtl="0" fontAlgn="base"/>
            <a:r>
              <a:rPr lang="ru-RU" sz="1050" b="1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На выполнение экзаменационной работы отводится 60 минут.</a:t>
            </a:r>
            <a:r>
              <a:rPr lang="en-US" sz="105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​</a:t>
            </a:r>
          </a:p>
          <a:p>
            <a:r>
              <a:rPr lang="ru-RU" sz="1600" b="1" i="0" u="none" strike="noStrike" dirty="0">
                <a:solidFill>
                  <a:srgbClr val="404040"/>
                </a:solidFill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 в форме письменного экзамена. 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​</a:t>
            </a:r>
            <a:endParaRPr lang="ru-RU" sz="2800" b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65" y="135072"/>
            <a:ext cx="2854329" cy="44004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009EA66-F237-4ADC-AB37-169451EE5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 fontAlgn="base"/>
            <a:r>
              <a:rPr lang="ru-RU" sz="2000" b="1" i="0" u="none" strike="noStrike" dirty="0">
                <a:solidFill>
                  <a:srgbClr val="0D62B2"/>
                </a:solidFill>
                <a:effectLst/>
                <a:latin typeface="+mn-lt"/>
              </a:rPr>
              <a:t>Аспирантура: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000" b="1" i="0" u="none" strike="noStrike" dirty="0">
                <a:solidFill>
                  <a:srgbClr val="C00000"/>
                </a:solidFill>
                <a:effectLst/>
                <a:latin typeface="+mn-lt"/>
              </a:rPr>
              <a:t>Вступительные испытания 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+mn-lt"/>
              </a:rPr>
            </a:b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14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351639" cy="575112"/>
          </a:xfrm>
        </p:spPr>
        <p:txBody>
          <a:bodyPr>
            <a:noAutofit/>
          </a:bodyPr>
          <a:lstStyle/>
          <a:p>
            <a:br>
              <a:rPr lang="ru-RU" sz="2400" b="1" dirty="0">
                <a:latin typeface="Trebuchet MS" charset="0"/>
                <a:ea typeface="Trebuchet MS" charset="0"/>
                <a:cs typeface="Trebuchet MS" charset="0"/>
              </a:rPr>
            </a:br>
            <a:r>
              <a:rPr lang="ru-RU" sz="2000" b="1" dirty="0">
                <a:latin typeface="Trebuchet MS" charset="0"/>
                <a:ea typeface="Trebuchet MS" charset="0"/>
                <a:cs typeface="Trebuchet MS" charset="0"/>
              </a:rPr>
              <a:t>ПОСТУПЛЕНИЕ В АСПИРАНТУРУ  ПО  НАПРАВЛЕНИЮ 3.1.24. Неврология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736" y="575112"/>
            <a:ext cx="6818671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>
              <a:latin typeface="Trebuchet MS" charset="0"/>
              <a:ea typeface="Trebuchet MS" charset="0"/>
              <a:cs typeface="Trebuchet MS" charset="0"/>
            </a:endParaRPr>
          </a:p>
          <a:p>
            <a:pPr marL="0" indent="0">
              <a:buNone/>
            </a:pPr>
            <a:r>
              <a:rPr lang="ru-RU" sz="1600" dirty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ru-RU" sz="1800" b="1" u="sng" dirty="0">
                <a:latin typeface="Trebuchet MS" charset="0"/>
                <a:ea typeface="Trebuchet MS" charset="0"/>
                <a:cs typeface="Trebuchet MS" charset="0"/>
              </a:rPr>
              <a:t>Вопросы  представлены по следующим темам: </a:t>
            </a:r>
          </a:p>
          <a:p>
            <a:r>
              <a:rPr lang="ru-RU" sz="1600" b="1" dirty="0">
                <a:latin typeface="Trebuchet MS" charset="0"/>
                <a:ea typeface="Trebuchet MS" charset="0"/>
                <a:cs typeface="Trebuchet MS" charset="0"/>
              </a:rPr>
              <a:t>Топическая диагностика заболеваний нервной системы </a:t>
            </a:r>
          </a:p>
          <a:p>
            <a:r>
              <a:rPr lang="ru-RU" sz="1600" b="1" dirty="0">
                <a:latin typeface="Trebuchet MS" charset="0"/>
                <a:ea typeface="Trebuchet MS" charset="0"/>
                <a:cs typeface="Trebuchet MS" charset="0"/>
              </a:rPr>
              <a:t>Методы исследования в неврологии </a:t>
            </a:r>
          </a:p>
          <a:p>
            <a:r>
              <a:rPr lang="ru-RU" sz="1600" b="1" dirty="0">
                <a:latin typeface="Trebuchet MS" charset="0"/>
                <a:ea typeface="Trebuchet MS" charset="0"/>
                <a:cs typeface="Trebuchet MS" charset="0"/>
              </a:rPr>
              <a:t>Принципы и методы лечения неврологических больных </a:t>
            </a:r>
          </a:p>
          <a:p>
            <a:r>
              <a:rPr lang="ru-RU" sz="1600" b="1" dirty="0">
                <a:latin typeface="Trebuchet MS" charset="0"/>
                <a:ea typeface="Trebuchet MS" charset="0"/>
                <a:cs typeface="Trebuchet MS" charset="0"/>
              </a:rPr>
              <a:t>Сосудистые заболевания нервной системы </a:t>
            </a:r>
          </a:p>
          <a:p>
            <a:r>
              <a:rPr lang="ru-RU" sz="1600" b="1" dirty="0">
                <a:latin typeface="Trebuchet MS" charset="0"/>
                <a:ea typeface="Trebuchet MS" charset="0"/>
                <a:cs typeface="Trebuchet MS" charset="0"/>
              </a:rPr>
              <a:t>Заболевания с преимущественным поражением экстрапирамидной системы </a:t>
            </a:r>
          </a:p>
          <a:p>
            <a:r>
              <a:rPr lang="ru-RU" sz="1600" b="1" dirty="0">
                <a:latin typeface="Trebuchet MS" charset="0"/>
                <a:ea typeface="Trebuchet MS" charset="0"/>
                <a:cs typeface="Trebuchet MS" charset="0"/>
              </a:rPr>
              <a:t>Заболевания периферической нервной системы </a:t>
            </a:r>
          </a:p>
          <a:p>
            <a:r>
              <a:rPr lang="ru-RU" sz="1600" b="1" dirty="0">
                <a:latin typeface="Trebuchet MS" charset="0"/>
                <a:ea typeface="Trebuchet MS" charset="0"/>
                <a:cs typeface="Trebuchet MS" charset="0"/>
              </a:rPr>
              <a:t>Инфекционные и инфекционно-аллергические заболевания нервной системы </a:t>
            </a:r>
          </a:p>
          <a:p>
            <a:r>
              <a:rPr lang="ru-RU" sz="1600" b="1" dirty="0" err="1">
                <a:latin typeface="Trebuchet MS" charset="0"/>
                <a:ea typeface="Trebuchet MS" charset="0"/>
                <a:cs typeface="Trebuchet MS" charset="0"/>
              </a:rPr>
              <a:t>Демиелинизирующие</a:t>
            </a:r>
            <a:r>
              <a:rPr lang="ru-RU" sz="1600" b="1" dirty="0">
                <a:latin typeface="Trebuchet MS" charset="0"/>
                <a:ea typeface="Trebuchet MS" charset="0"/>
                <a:cs typeface="Trebuchet MS" charset="0"/>
              </a:rPr>
              <a:t> заболевания нервной системы </a:t>
            </a:r>
          </a:p>
          <a:p>
            <a:r>
              <a:rPr lang="ru-RU" sz="1600" b="1" dirty="0">
                <a:latin typeface="Trebuchet MS" charset="0"/>
                <a:ea typeface="Trebuchet MS" charset="0"/>
                <a:cs typeface="Trebuchet MS" charset="0"/>
              </a:rPr>
              <a:t>Болевые синдромы в неврологии </a:t>
            </a:r>
          </a:p>
          <a:p>
            <a:r>
              <a:rPr lang="ru-RU" sz="1600" b="1" dirty="0">
                <a:latin typeface="Trebuchet MS" charset="0"/>
                <a:ea typeface="Trebuchet MS" charset="0"/>
                <a:cs typeface="Trebuchet MS" charset="0"/>
              </a:rPr>
              <a:t>Эпилепсия и пароксизмальные состояния</a:t>
            </a:r>
          </a:p>
          <a:p>
            <a:endParaRPr lang="ru-RU" sz="1600" b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65" y="135072"/>
            <a:ext cx="2854329" cy="44004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143" y="1160206"/>
            <a:ext cx="2059857" cy="398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21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550</Words>
  <Application>Microsoft Office PowerPoint</Application>
  <PresentationFormat>Экран (16:9)</PresentationFormat>
  <Paragraphs>71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Times New Roman</vt:lpstr>
      <vt:lpstr>Trebuchet MS</vt:lpstr>
      <vt:lpstr>Office Theme</vt:lpstr>
      <vt:lpstr>Презентация PowerPoint</vt:lpstr>
      <vt:lpstr>ОБРАЗОВАТЕЛЬНАЯ ПРОГРАММА:  3.1. КЛИНИЧЕСКАЯ МЕДИЦИНА,  ПРОФИЛЬ  3.1.24. Неврология</vt:lpstr>
      <vt:lpstr>ЦЕЛИ ОБРАЗОВАТЕЛЬНОЙ  ПРОГРАММЫ  </vt:lpstr>
      <vt:lpstr>  УЧЕБНЫЙ ПРОЦЕСС</vt:lpstr>
      <vt:lpstr>  КАРЬЕРА</vt:lpstr>
      <vt:lpstr>Аспирантура: ​ Вступительные испытания  </vt:lpstr>
      <vt:lpstr> ПОСТУПЛЕНИЕ В АСПИРАНТУРУ  ПО  НАПРАВЛЕНИЮ 3.1.24. Неврология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В ДВЕ И БОЛЕЕ СТРОК</dc:title>
  <dc:creator>Непомнящий Евгений</dc:creator>
  <cp:lastModifiedBy>Гарабова Наида Исагаджиевна</cp:lastModifiedBy>
  <cp:revision>51</cp:revision>
  <dcterms:created xsi:type="dcterms:W3CDTF">2017-01-25T11:18:17Z</dcterms:created>
  <dcterms:modified xsi:type="dcterms:W3CDTF">2022-04-21T18:41:29Z</dcterms:modified>
</cp:coreProperties>
</file>