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398" r:id="rId4"/>
    <p:sldId id="399" r:id="rId5"/>
    <p:sldId id="405" r:id="rId6"/>
    <p:sldId id="406" r:id="rId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62B2"/>
    <a:srgbClr val="005A9B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802" y="77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876331-A295-466E-BD8E-29E011793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D6984-77CC-4041-A0F3-263FD3FF39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30AEA-7EA5-4CD1-8601-59DF8E0678EF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74802-7CB1-4877-832A-750F7C4C05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958E4-F9EF-4EE6-A344-0EE11510C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DE617D0-0CDA-4568-A536-BCB25AC35E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50CDA1-618F-4CEC-81DC-B0BD5CC81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8BCFE-8049-4A92-AA59-214E44B9C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61092D-A9B7-4716-8512-81D47DB843A0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8963A9-DE5E-4EF9-B6B1-E67418F16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A12366-4708-4513-8ADD-274C82615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9C6D5-F512-400A-B023-83E19B2413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B0E1-D2C3-4363-B158-31E63127C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8139E86-1041-4C84-A02E-D5AE4CA3E06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56068B3-2870-49A2-87D2-CF92B4B4E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011081F-0E92-4965-BCD1-57E6B2FC93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6577222-FFA4-47E5-B4C4-E03E2EA8D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362840-BFF7-4F98-9486-2255C86E14E2}" type="slidenum">
              <a:rPr lang="en-US" altLang="ru-RU">
                <a:latin typeface="Calibri" panose="020F0502020204030204" pitchFamily="34" charset="0"/>
              </a:rPr>
              <a:pPr/>
              <a:t>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069EB0B-46FC-4EFA-8E3E-2EB2804DE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823372-EB4F-4F51-A541-68EE5F52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92C07B-062E-4EFF-A61A-06EE8538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8F700E-7B72-483E-A509-8B3D1F47F94F}" type="slidenum">
              <a:rPr lang="en-US" altLang="ru-RU">
                <a:latin typeface="Calibri" panose="020F0502020204030204" pitchFamily="34" charset="0"/>
              </a:rPr>
              <a:pPr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069EB0B-46FC-4EFA-8E3E-2EB2804DE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823372-EB4F-4F51-A541-68EE5F52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92C07B-062E-4EFF-A61A-06EE8538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8F700E-7B72-483E-A509-8B3D1F47F94F}" type="slidenum">
              <a:rPr lang="en-US" altLang="ru-RU">
                <a:latin typeface="Calibri" panose="020F0502020204030204" pitchFamily="34" charset="0"/>
              </a:rPr>
              <a:pPr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6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069EB0B-46FC-4EFA-8E3E-2EB2804DE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823372-EB4F-4F51-A541-68EE5F52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92C07B-062E-4EFF-A61A-06EE8538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8F700E-7B72-483E-A509-8B3D1F47F94F}" type="slidenum">
              <a:rPr lang="en-US" altLang="ru-RU">
                <a:latin typeface="Calibri" panose="020F0502020204030204" pitchFamily="34" charset="0"/>
              </a:rPr>
              <a:pPr/>
              <a:t>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069EB0B-46FC-4EFA-8E3E-2EB2804DE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823372-EB4F-4F51-A541-68EE5F52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92C07B-062E-4EFF-A61A-06EE8538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8F700E-7B72-483E-A509-8B3D1F47F94F}" type="slidenum">
              <a:rPr lang="en-US" altLang="ru-RU">
                <a:latin typeface="Calibri" panose="020F0502020204030204" pitchFamily="34" charset="0"/>
              </a:rPr>
              <a:pPr/>
              <a:t>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3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069EB0B-46FC-4EFA-8E3E-2EB2804DE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A823372-EB4F-4F51-A541-68EE5F52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B92C07B-062E-4EFF-A61A-06EE8538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8F700E-7B72-483E-A509-8B3D1F47F94F}" type="slidenum">
              <a:rPr lang="en-US" altLang="ru-RU">
                <a:latin typeface="Calibri" panose="020F0502020204030204" pitchFamily="34" charset="0"/>
              </a:rPr>
              <a:pPr/>
              <a:t>6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8573-0AA3-4BD1-BF21-50341C62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FE04-5AF2-4673-8899-0854C59F3F2A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A3A8-2FF6-4743-993A-E78ED9FF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FA80-2C03-4995-AF54-B4C9364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991D-AFFC-47F6-A432-E1B84D890A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656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F076D-64DD-4D1B-ABA9-0346C4D6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0DB1-D15A-4362-8EF9-198D233428CA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F729-4FE0-4F6B-942A-0948CA8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1019-2BF3-4630-B51D-3DAF348E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15CDB-4D45-4C9A-AC25-1E9DA25CA1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287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1017-5D88-440F-A161-B21DB99C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07F7-54BB-449C-A990-3D9722C91116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8C78D-4089-44BE-AA2E-E0C86AD0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79DAB-6013-4390-A2FB-2646916F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62551-AC6C-438A-AF99-BBF7151CC7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16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DC26A-93F7-4AE7-A945-D2E03E34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17D7-0F01-4DFF-A651-B49F3B09FE11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49C4-D244-4D45-881C-146AF613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E158-AC34-4796-B19D-8F5D33CB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3B53E-9DCA-4FEF-9CC2-3F37082F39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409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BDD9-1A8C-42E4-8417-342EFB79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A252-ED5C-4CD1-8D38-027EF73C4A02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3C4C-2BCC-436E-A135-776219D7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700F-B415-49D5-80C5-5669468F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94F3-30E2-42AC-902C-EE9572ECA5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05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90D404-D86E-401F-A6E6-071F2FD7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424B-5DB7-4D1F-9C18-25F47A6CA380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53F80D-8440-48AC-B05E-0F398FC7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008E99-9DDF-4AE1-A118-338CDE68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9DE29-4A1F-47BE-889A-5D2DA912F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023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516BB1-6E03-4EC2-A515-2F6175FE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BAAB-1435-4128-A4BB-2C471DF2CB93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ED585B-B74F-44F7-9BFF-835BB2F2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0C3E92-65AF-4150-8431-0403A0D6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1F4B-FD0E-423F-B72F-60A1464704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250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6B1B26-84C2-4BF3-AE52-009B611E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7205-E7AB-4182-8401-F9928B1B8245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73F7A5-0592-4D6E-81CE-FA407FA2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60CDB1-A896-4813-972F-8EDC5B51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9D-BA8E-4F0D-845E-1A00DD9876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974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F465A1-2328-40F4-840A-CEF3FDA4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0F98-E72D-44F7-8E94-206D87C90484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D5AB28-D6B3-49C1-95B3-94A82FDC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EF50E-5C3B-46B5-9999-83B21991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19A9-B10A-4862-A37D-B20F41B849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624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63F71-AA94-4554-A351-98A69D6F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D229-17AC-4CA8-BFD6-B3DF863AD172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CB81F-D0B9-4271-AEAA-7C9645A8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FCA08-3663-4B25-9221-94698FF3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1FD11-6002-474C-9939-A457C0BBD3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83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0414B7-B3F2-4188-9A98-D1826CA9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BC42-2683-4011-87E8-E29A4A60F8E9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3C2AF1-1B76-471F-9EC1-BB7BD363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53270E-1879-4990-8A66-1C7BC24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5C987-2150-4EA0-8705-A4A2F101E5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77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9087C4-CB26-4254-9DD6-38C3C36B60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7EF386-7EBB-4FD6-9AF3-1DC57A856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48A9-7739-4302-B6FD-A60B3781B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35502-E9BF-4AB2-BC42-75855A6CE474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B36DA-9371-4A55-9644-2F3F8E3F8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C903D-D704-4B2C-94BA-9FE2DA0FD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2900" y="20637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D62B2"/>
                </a:solidFill>
                <a:latin typeface="Calibri" panose="020F0502020204030204" pitchFamily="34" charset="0"/>
              </a:defRPr>
            </a:lvl1pPr>
          </a:lstStyle>
          <a:p>
            <a:fld id="{9BFA55F2-752F-4B5A-A17B-7B0132F0EDC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>
            <a:extLst>
              <a:ext uri="{FF2B5EF4-FFF2-40B4-BE49-F238E27FC236}">
                <a16:creationId xmlns:a16="http://schemas.microsoft.com/office/drawing/2014/main" id="{8A6779BB-D185-4560-BD14-1A599DBFB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2"/>
          <a:stretch>
            <a:fillRect/>
          </a:stretch>
        </p:blipFill>
        <p:spPr bwMode="auto">
          <a:xfrm>
            <a:off x="-23813" y="0"/>
            <a:ext cx="916781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>
            <a:extLst>
              <a:ext uri="{FF2B5EF4-FFF2-40B4-BE49-F238E27FC236}">
                <a16:creationId xmlns:a16="http://schemas.microsoft.com/office/drawing/2014/main" id="{726A29EA-86F9-47FE-AA72-729D0EAC2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"/>
          <a:stretch>
            <a:fillRect/>
          </a:stretch>
        </p:blipFill>
        <p:spPr bwMode="auto">
          <a:xfrm>
            <a:off x="-23813" y="485775"/>
            <a:ext cx="9167813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21E3CAB9-94E8-4D51-9D48-53277B2A54E4}"/>
              </a:ext>
            </a:extLst>
          </p:cNvPr>
          <p:cNvSpPr txBox="1">
            <a:spLocks/>
          </p:cNvSpPr>
          <p:nvPr/>
        </p:nvSpPr>
        <p:spPr bwMode="auto">
          <a:xfrm>
            <a:off x="166914" y="3065462"/>
            <a:ext cx="9036050" cy="19376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rgbClr val="0D62B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1.1.7. - Теоретическая механика, динамика машин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 (</a:t>
            </a:r>
            <a:r>
              <a:rPr lang="ru-RU" sz="2400" dirty="0" err="1"/>
              <a:t>Theoretical</a:t>
            </a:r>
            <a:r>
              <a:rPr lang="ru-RU" sz="2400" dirty="0"/>
              <a:t>   </a:t>
            </a:r>
            <a:r>
              <a:rPr lang="ru-RU" sz="2400" dirty="0" err="1"/>
              <a:t>Mechanics</a:t>
            </a:r>
            <a:r>
              <a:rPr lang="ru-RU" sz="2400" dirty="0"/>
              <a:t>, </a:t>
            </a:r>
            <a:r>
              <a:rPr lang="ru-RU" sz="2400" dirty="0" err="1"/>
              <a:t>Machine</a:t>
            </a:r>
            <a:r>
              <a:rPr lang="ru-RU" sz="2400" dirty="0"/>
              <a:t> </a:t>
            </a:r>
            <a:r>
              <a:rPr lang="ru-RU" sz="2400" dirty="0" err="1"/>
              <a:t>Dynamics</a:t>
            </a:r>
            <a:r>
              <a:rPr lang="ru-RU" sz="2400" dirty="0"/>
              <a:t> </a:t>
            </a:r>
            <a:r>
              <a:rPr lang="en-US" sz="2400" dirty="0"/>
              <a:t>)</a:t>
            </a:r>
            <a:r>
              <a:rPr lang="ru-RU" sz="2400" dirty="0"/>
              <a:t> </a:t>
            </a:r>
          </a:p>
        </p:txBody>
      </p:sp>
      <p:pic>
        <p:nvPicPr>
          <p:cNvPr id="4101" name="Picture 12">
            <a:extLst>
              <a:ext uri="{FF2B5EF4-FFF2-40B4-BE49-F238E27FC236}">
                <a16:creationId xmlns:a16="http://schemas.microsoft.com/office/drawing/2014/main" id="{BA00F96C-F8EF-4797-B9D7-3C8A08CD0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2828925"/>
            <a:ext cx="28424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1B8C4EF-C582-4363-874B-78277710D2D6}"/>
              </a:ext>
            </a:extLst>
          </p:cNvPr>
          <p:cNvSpPr/>
          <p:nvPr/>
        </p:nvSpPr>
        <p:spPr>
          <a:xfrm>
            <a:off x="169863" y="407988"/>
            <a:ext cx="1243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F6BA4B6-7D7C-4AC5-8EB6-D85F3847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806677"/>
            <a:ext cx="8534400" cy="2727763"/>
          </a:xfrm>
        </p:spPr>
        <p:txBody>
          <a:bodyPr/>
          <a:lstStyle/>
          <a:p>
            <a:pPr algn="just" eaLnBrk="1" hangingPunct="1"/>
            <a:endParaRPr lang="ru-RU" altLang="ru-RU" sz="1200" u="sng" dirty="0">
              <a:solidFill>
                <a:srgbClr val="595959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The purpose of the program</a:t>
            </a:r>
            <a:r>
              <a:rPr lang="ru-RU" sz="14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training of highly qualified scientific and scientific–pedagogical person, the formation and development of their competencies in the field of theoretical mechanics, machine dynamics in accordance with the professional standard; solving scientific problems of fundamental and applied importance.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00569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The duration of training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the educational program, implemented in full-time, is 4 years.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The head of the program</a:t>
            </a:r>
            <a:r>
              <a:rPr lang="ru-RU" sz="14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Doctor of Technical Sciences, Professor, Professor of Department of Nanotechnology and Microsystem Engineering of Academy of Engineering Viktor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Vasilevich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Belyaev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595959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 eaLnBrk="1" hangingPunct="1"/>
            <a:r>
              <a:rPr lang="en-US" altLang="ru-RU" sz="1400" dirty="0">
                <a:solidFill>
                  <a:srgbClr val="FF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</a:t>
            </a:r>
          </a:p>
          <a:p>
            <a:pPr algn="just" eaLnBrk="1" hangingPunct="1"/>
            <a:endParaRPr lang="ru-RU" altLang="ru-RU" sz="1400" dirty="0">
              <a:solidFill>
                <a:srgbClr val="FF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E319617-0087-4EC8-A865-B3BDB22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1938" y="4397375"/>
            <a:ext cx="6953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BBD3CE0-2186-49D0-B788-A6B0C68587BA}" type="slidenum">
              <a:rPr lang="en-US" altLang="ru-RU" sz="1800">
                <a:solidFill>
                  <a:srgbClr val="FFFFFF"/>
                </a:solidFill>
                <a:latin typeface="Trebuchet MS" panose="020B0603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21AC8357-27AD-4278-9923-52A82AD7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30225"/>
            <a:ext cx="2225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>
            <a:extLst>
              <a:ext uri="{FF2B5EF4-FFF2-40B4-BE49-F238E27FC236}">
                <a16:creationId xmlns:a16="http://schemas.microsoft.com/office/drawing/2014/main" id="{58F024A6-9494-4574-896E-4EA15428C722}"/>
              </a:ext>
            </a:extLst>
          </p:cNvPr>
          <p:cNvSpPr txBox="1">
            <a:spLocks/>
          </p:cNvSpPr>
          <p:nvPr/>
        </p:nvSpPr>
        <p:spPr bwMode="auto">
          <a:xfrm>
            <a:off x="2449513" y="560388"/>
            <a:ext cx="66944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D62B2"/>
              </a:solidFill>
              <a:latin typeface="Trebuchet MS" panose="020B0603020202020204" pitchFamily="34" charset="0"/>
            </a:endParaRPr>
          </a:p>
        </p:txBody>
      </p:sp>
      <p:sp>
        <p:nvSpPr>
          <p:cNvPr id="6152" name="Title 1">
            <a:extLst>
              <a:ext uri="{FF2B5EF4-FFF2-40B4-BE49-F238E27FC236}">
                <a16:creationId xmlns:a16="http://schemas.microsoft.com/office/drawing/2014/main" id="{F1640F93-87D8-4750-A00E-06F7132B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560388"/>
            <a:ext cx="6289674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600" b="1" dirty="0">
                <a:solidFill>
                  <a:srgbClr val="005A9B"/>
                </a:solidFill>
                <a:latin typeface="Trebuchet MS" panose="020B0603020202020204" pitchFamily="34" charset="0"/>
              </a:rPr>
              <a:t>POSTGRADUATE PROGRAM</a:t>
            </a:r>
            <a:br>
              <a:rPr lang="ru-RU" altLang="ru-RU" sz="1600" b="1" dirty="0">
                <a:solidFill>
                  <a:srgbClr val="005A9B"/>
                </a:solidFill>
                <a:latin typeface="Trebuchet MS" panose="020B0603020202020204" pitchFamily="34" charset="0"/>
              </a:rPr>
            </a:b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1.1.7. - Теоретическая механика, динамика машин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Mechanics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28B105AC-BF89-44F3-9D5E-B25FE6A26B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74841"/>
            <a:ext cx="1452598" cy="1089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1B8C4EF-C582-4363-874B-78277710D2D6}"/>
              </a:ext>
            </a:extLst>
          </p:cNvPr>
          <p:cNvSpPr/>
          <p:nvPr/>
        </p:nvSpPr>
        <p:spPr>
          <a:xfrm>
            <a:off x="169863" y="407988"/>
            <a:ext cx="1243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E319617-0087-4EC8-A865-B3BDB22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1938" y="4397375"/>
            <a:ext cx="6953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BBD3CE0-2186-49D0-B788-A6B0C68587BA}" type="slidenum">
              <a:rPr lang="en-US" altLang="ru-RU" sz="1800">
                <a:solidFill>
                  <a:srgbClr val="FFFFFF"/>
                </a:solidFill>
                <a:latin typeface="Trebuchet MS" panose="020B0603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21AC8357-27AD-4278-9923-52A82AD7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30225"/>
            <a:ext cx="2225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28B105AC-BF89-44F3-9D5E-B25FE6A26B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74841"/>
            <a:ext cx="1452598" cy="10894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1EDA91-4789-E591-4DF1-60FF38F8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17" y="128811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646EECF-7846-71E8-E970-79AF2F398F5B}"/>
              </a:ext>
            </a:extLst>
          </p:cNvPr>
          <p:cNvSpPr/>
          <p:nvPr/>
        </p:nvSpPr>
        <p:spPr>
          <a:xfrm>
            <a:off x="1080773" y="2102506"/>
            <a:ext cx="2225674" cy="2576512"/>
          </a:xfrm>
          <a:prstGeom prst="roundRect">
            <a:avLst>
              <a:gd name="adj" fmla="val 10000"/>
            </a:avLst>
          </a:prstGeom>
          <a:blipFill dpi="0" rotWithShape="1">
            <a:blip r:embed="rId7" cstate="hqprint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Дизайн архитектурной среды - Инженерная академия РУДН - Home | Facebook">
            <a:extLst>
              <a:ext uri="{FF2B5EF4-FFF2-40B4-BE49-F238E27FC236}">
                <a16:creationId xmlns:a16="http://schemas.microsoft.com/office/drawing/2014/main" id="{9CA6C438-D534-E12F-D7ED-C71A1D6D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21" y="49076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лекоммуникационная учебно-информационная система (ТУИС): 28.03.02.  Бакалавриат">
            <a:extLst>
              <a:ext uri="{FF2B5EF4-FFF2-40B4-BE49-F238E27FC236}">
                <a16:creationId xmlns:a16="http://schemas.microsoft.com/office/drawing/2014/main" id="{251719AC-7714-DBE9-5284-C37B292A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38" y="2416304"/>
            <a:ext cx="3894645" cy="25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2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1B8C4EF-C582-4363-874B-78277710D2D6}"/>
              </a:ext>
            </a:extLst>
          </p:cNvPr>
          <p:cNvSpPr/>
          <p:nvPr/>
        </p:nvSpPr>
        <p:spPr>
          <a:xfrm>
            <a:off x="169863" y="407988"/>
            <a:ext cx="1243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F6BA4B6-7D7C-4AC5-8EB6-D85F3847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22" y="2454566"/>
            <a:ext cx="8543764" cy="1571335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Entrance test for admission to program for the training of scientific and pedagogical personnel in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postgraduate studies in the specialty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1.1.7. Теоретическая механика, динамика машин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Theoretical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Mechanics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Machine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Dynamics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) are realized in the form of a test generated by an electronic examination support system (ESS) by random 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sampling of tasks from a prepared bank of test tasks, with automatic verification of ESS correctness of completed tasks (computer test).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/>
            <a:endParaRPr lang="ru-RU" altLang="ru-RU" sz="1600" dirty="0">
              <a:solidFill>
                <a:schemeClr val="tx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E319617-0087-4EC8-A865-B3BDB22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1938" y="4397375"/>
            <a:ext cx="6953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BBD3CE0-2186-49D0-B788-A6B0C68587BA}" type="slidenum">
              <a:rPr lang="en-US" altLang="ru-RU" sz="1800">
                <a:solidFill>
                  <a:srgbClr val="FFFFFF"/>
                </a:solidFill>
                <a:latin typeface="Trebuchet MS" panose="020B0603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21AC8357-27AD-4278-9923-52A82AD7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30225"/>
            <a:ext cx="2225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>
            <a:extLst>
              <a:ext uri="{FF2B5EF4-FFF2-40B4-BE49-F238E27FC236}">
                <a16:creationId xmlns:a16="http://schemas.microsoft.com/office/drawing/2014/main" id="{58F024A6-9494-4574-896E-4EA15428C722}"/>
              </a:ext>
            </a:extLst>
          </p:cNvPr>
          <p:cNvSpPr txBox="1">
            <a:spLocks/>
          </p:cNvSpPr>
          <p:nvPr/>
        </p:nvSpPr>
        <p:spPr bwMode="auto">
          <a:xfrm>
            <a:off x="2449513" y="560388"/>
            <a:ext cx="66944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D6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28B105AC-BF89-44F3-9D5E-B25FE6A26B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74841"/>
            <a:ext cx="1452598" cy="10894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9CEA67-F87F-4275-BC5A-5CD9A854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227" y="473075"/>
            <a:ext cx="605291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rgbClr val="005A9B"/>
                </a:solidFill>
                <a:latin typeface="Trebuchet MS" panose="020B0603020202020204" pitchFamily="34" charset="0"/>
              </a:rPr>
              <a:t> Entrance test</a:t>
            </a:r>
            <a:endParaRPr lang="ru-RU" alt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1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1B8C4EF-C582-4363-874B-78277710D2D6}"/>
              </a:ext>
            </a:extLst>
          </p:cNvPr>
          <p:cNvSpPr/>
          <p:nvPr/>
        </p:nvSpPr>
        <p:spPr>
          <a:xfrm>
            <a:off x="169863" y="407988"/>
            <a:ext cx="1243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F6BA4B6-7D7C-4AC5-8EB6-D85F3847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65" y="2398828"/>
            <a:ext cx="8534400" cy="2417938"/>
          </a:xfrm>
        </p:spPr>
        <p:txBody>
          <a:bodyPr/>
          <a:lstStyle/>
          <a:p>
            <a:pPr marL="350520" marR="156210" indent="-285750"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entire of computer test takes 100 minutes to complete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computer test consists of 50 questions with choice answers: with the choice of one correct answer from a set of matching questions.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questions with the choice of one correct answer and matching questions: 2 points are awarded for the correct answer, zero for the wrong one.</a:t>
            </a:r>
            <a:endParaRPr lang="ru-RU" altLang="ru-RU" sz="1600" dirty="0">
              <a:solidFill>
                <a:schemeClr val="tx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E319617-0087-4EC8-A865-B3BDB22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1938" y="4397375"/>
            <a:ext cx="6953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BBD3CE0-2186-49D0-B788-A6B0C68587BA}" type="slidenum">
              <a:rPr lang="en-US" altLang="ru-RU" sz="1800">
                <a:solidFill>
                  <a:srgbClr val="FFFFFF"/>
                </a:solidFill>
                <a:latin typeface="Trebuchet MS" panose="020B0603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21AC8357-27AD-4278-9923-52A82AD7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30225"/>
            <a:ext cx="2225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>
            <a:extLst>
              <a:ext uri="{FF2B5EF4-FFF2-40B4-BE49-F238E27FC236}">
                <a16:creationId xmlns:a16="http://schemas.microsoft.com/office/drawing/2014/main" id="{58F024A6-9494-4574-896E-4EA15428C722}"/>
              </a:ext>
            </a:extLst>
          </p:cNvPr>
          <p:cNvSpPr txBox="1">
            <a:spLocks/>
          </p:cNvSpPr>
          <p:nvPr/>
        </p:nvSpPr>
        <p:spPr bwMode="auto">
          <a:xfrm>
            <a:off x="2449513" y="560388"/>
            <a:ext cx="66944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D6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28B105AC-BF89-44F3-9D5E-B25FE6A26B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74841"/>
            <a:ext cx="1452598" cy="10894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9CEA67-F87F-4275-BC5A-5CD9A854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227" y="473075"/>
            <a:ext cx="605291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rgbClr val="005A9B"/>
                </a:solidFill>
                <a:latin typeface="Trebuchet MS" panose="020B0603020202020204" pitchFamily="34" charset="0"/>
              </a:rPr>
              <a:t> Entrance test</a:t>
            </a:r>
            <a:endParaRPr lang="ru-RU" alt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1B8C4EF-C582-4363-874B-78277710D2D6}"/>
              </a:ext>
            </a:extLst>
          </p:cNvPr>
          <p:cNvSpPr/>
          <p:nvPr/>
        </p:nvSpPr>
        <p:spPr>
          <a:xfrm>
            <a:off x="169863" y="407988"/>
            <a:ext cx="124301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F6BA4B6-7D7C-4AC5-8EB6-D85F38478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228850"/>
            <a:ext cx="8534400" cy="1939809"/>
          </a:xfrm>
        </p:spPr>
        <p:txBody>
          <a:bodyPr/>
          <a:lstStyle/>
          <a:p>
            <a:pPr marL="64770" marR="15621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necessary on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exam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 marR="156210" algn="just"/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demonstrate knowledge of the basic of mathematical analysis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reliability theories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demonstrate proficiency in professional knowledge and terminology in the field of applied mechanics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0520" marR="15621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FE319617-0087-4EC8-A865-B3BDB22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1938" y="4397375"/>
            <a:ext cx="69532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BBD3CE0-2186-49D0-B788-A6B0C68587BA}" type="slidenum">
              <a:rPr lang="en-US" altLang="ru-RU" sz="1800">
                <a:solidFill>
                  <a:srgbClr val="FFFFFF"/>
                </a:solidFill>
                <a:latin typeface="Trebuchet MS" panose="020B0603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8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21AC8357-27AD-4278-9923-52A82AD7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30225"/>
            <a:ext cx="2225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>
            <a:extLst>
              <a:ext uri="{FF2B5EF4-FFF2-40B4-BE49-F238E27FC236}">
                <a16:creationId xmlns:a16="http://schemas.microsoft.com/office/drawing/2014/main" id="{58F024A6-9494-4574-896E-4EA15428C722}"/>
              </a:ext>
            </a:extLst>
          </p:cNvPr>
          <p:cNvSpPr txBox="1">
            <a:spLocks/>
          </p:cNvSpPr>
          <p:nvPr/>
        </p:nvSpPr>
        <p:spPr bwMode="auto">
          <a:xfrm>
            <a:off x="2449513" y="560388"/>
            <a:ext cx="66944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D62B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28B105AC-BF89-44F3-9D5E-B25FE6A26B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74841"/>
            <a:ext cx="1452598" cy="10894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9CEA67-F87F-4275-BC5A-5CD9A854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227" y="473075"/>
            <a:ext cx="605291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rgbClr val="005A9B"/>
                </a:solidFill>
                <a:latin typeface="Trebuchet MS" panose="020B0603020202020204" pitchFamily="34" charset="0"/>
              </a:rPr>
              <a:t> Entrance test</a:t>
            </a:r>
            <a:endParaRPr lang="ru-RU" alt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241</Words>
  <Application>Microsoft Office PowerPoint</Application>
  <PresentationFormat>Экран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Svetlana Agasieva</cp:lastModifiedBy>
  <cp:revision>136</cp:revision>
  <dcterms:created xsi:type="dcterms:W3CDTF">2017-01-25T11:18:17Z</dcterms:created>
  <dcterms:modified xsi:type="dcterms:W3CDTF">2022-06-16T14:02:22Z</dcterms:modified>
</cp:coreProperties>
</file>